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u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o-RO" smtClean="0"/>
              <a:t>Clic pentru a edita stilul de subtitlu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18635-2722-43AC-B9B0-0C30D11D1EBA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82339-3B0A-43A2-8FCC-B4BF603ECAA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3780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18635-2722-43AC-B9B0-0C30D11D1EBA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82339-3B0A-43A2-8FCC-B4BF603E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746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18635-2722-43AC-B9B0-0C30D11D1EBA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82339-3B0A-43A2-8FCC-B4BF603E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325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18635-2722-43AC-B9B0-0C30D11D1EBA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82339-3B0A-43A2-8FCC-B4BF603E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782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ntet secțiu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18635-2722-43AC-B9B0-0C30D11D1EBA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82339-3B0A-43A2-8FCC-B4BF603ECAA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5943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18635-2722-43AC-B9B0-0C30D11D1EBA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82339-3B0A-43A2-8FCC-B4BF603E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679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18635-2722-43AC-B9B0-0C30D11D1EBA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82339-3B0A-43A2-8FCC-B4BF603E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552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18635-2722-43AC-B9B0-0C30D11D1EBA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82339-3B0A-43A2-8FCC-B4BF603E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394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18635-2722-43AC-B9B0-0C30D11D1EBA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82339-3B0A-43A2-8FCC-B4BF603E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246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5518635-2722-43AC-B9B0-0C30D11D1EBA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E382339-3B0A-43A2-8FCC-B4BF603E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623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o-RO" smtClean="0"/>
              <a:t>Faceți clic pe pictogramă pentru a adăuga o imagine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18635-2722-43AC-B9B0-0C30D11D1EBA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82339-3B0A-43A2-8FCC-B4BF603E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375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5518635-2722-43AC-B9B0-0C30D11D1EBA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E382339-3B0A-43A2-8FCC-B4BF603ECAA4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0056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Cap.3 </a:t>
            </a:r>
            <a:r>
              <a:rPr lang="en-US" dirty="0" err="1" smtClean="0"/>
              <a:t>Obiectul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metoda</a:t>
            </a:r>
            <a:r>
              <a:rPr lang="en-US" dirty="0" smtClean="0"/>
              <a:t> </a:t>
            </a:r>
            <a:r>
              <a:rPr lang="en-US" dirty="0" err="1" smtClean="0"/>
              <a:t>contabilitatii</a:t>
            </a:r>
            <a:r>
              <a:rPr lang="en-US" dirty="0" smtClean="0"/>
              <a:t> –</a:t>
            </a:r>
            <a:r>
              <a:rPr lang="en-US" dirty="0" err="1" smtClean="0"/>
              <a:t>comunicarea</a:t>
            </a:r>
            <a:r>
              <a:rPr lang="en-US" dirty="0" smtClean="0"/>
              <a:t> </a:t>
            </a:r>
            <a:r>
              <a:rPr lang="en-US" dirty="0" err="1" smtClean="0"/>
              <a:t>informatiilor</a:t>
            </a:r>
            <a:r>
              <a:rPr lang="en-US" dirty="0" smtClean="0"/>
              <a:t> </a:t>
            </a:r>
            <a:r>
              <a:rPr lang="en-US" dirty="0" err="1" smtClean="0"/>
              <a:t>contabile</a:t>
            </a:r>
            <a:endParaRPr lang="en-US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Definitia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/>
              <a:t> </a:t>
            </a:r>
            <a:r>
              <a:rPr lang="en-US" dirty="0" err="1" smtClean="0"/>
              <a:t>trasaturile</a:t>
            </a:r>
            <a:r>
              <a:rPr lang="en-US" dirty="0" smtClean="0"/>
              <a:t> </a:t>
            </a:r>
            <a:r>
              <a:rPr lang="en-US" dirty="0" err="1" smtClean="0"/>
              <a:t>obiectului</a:t>
            </a:r>
            <a:r>
              <a:rPr lang="en-US" dirty="0" smtClean="0"/>
              <a:t> </a:t>
            </a:r>
            <a:r>
              <a:rPr lang="en-US" dirty="0" err="1" smtClean="0"/>
              <a:t>contabilitatii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980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OBIECTIVE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-să definească contabilitatea si trăsăturile acesteia;</a:t>
            </a:r>
            <a:endParaRPr lang="en-US" dirty="0"/>
          </a:p>
          <a:p>
            <a:r>
              <a:rPr lang="ro-RO" dirty="0"/>
              <a:t>- sa deosebească poziția financiară de performanța financiară;</a:t>
            </a:r>
            <a:endParaRPr lang="en-US" dirty="0"/>
          </a:p>
          <a:p>
            <a:r>
              <a:rPr lang="ro-RO" dirty="0"/>
              <a:t>- să definească patrimoniul după mai multe concepții, ca obiect al contabilității;</a:t>
            </a:r>
            <a:endParaRPr lang="en-US" dirty="0"/>
          </a:p>
          <a:p>
            <a:r>
              <a:rPr lang="ro-RO" dirty="0"/>
              <a:t>-să identifice caracteristicile patrimoniului </a:t>
            </a:r>
            <a:r>
              <a:rPr lang="en-US" dirty="0"/>
              <a:t>;</a:t>
            </a:r>
          </a:p>
          <a:p>
            <a:r>
              <a:rPr lang="en-US" dirty="0"/>
              <a:t>-</a:t>
            </a:r>
            <a:r>
              <a:rPr lang="en-US" dirty="0" err="1"/>
              <a:t>să</a:t>
            </a:r>
            <a:r>
              <a:rPr lang="en-US" dirty="0"/>
              <a:t> </a:t>
            </a:r>
            <a:r>
              <a:rPr lang="en-US" dirty="0" err="1"/>
              <a:t>aplice</a:t>
            </a:r>
            <a:r>
              <a:rPr lang="en-US" dirty="0"/>
              <a:t> </a:t>
            </a:r>
            <a:r>
              <a:rPr lang="en-US" dirty="0" err="1"/>
              <a:t>ecuațiile</a:t>
            </a:r>
            <a:r>
              <a:rPr lang="en-US" dirty="0"/>
              <a:t> de </a:t>
            </a:r>
            <a:r>
              <a:rPr lang="en-US" dirty="0" err="1"/>
              <a:t>echilibru</a:t>
            </a:r>
            <a:r>
              <a:rPr lang="en-US" dirty="0"/>
              <a:t> ale </a:t>
            </a:r>
            <a:r>
              <a:rPr lang="en-US" dirty="0" err="1"/>
              <a:t>patrimoniului</a:t>
            </a:r>
            <a:endParaRPr lang="en-US" dirty="0"/>
          </a:p>
          <a:p>
            <a:r>
              <a:rPr lang="ro-RO" dirty="0"/>
              <a:t>-să dovedească interes pentru </a:t>
            </a:r>
            <a:r>
              <a:rPr lang="ro-RO" dirty="0" err="1"/>
              <a:t>lecţie</a:t>
            </a:r>
            <a:r>
              <a:rPr lang="ro-RO" dirty="0"/>
              <a:t>, concretizat în participarea activă</a:t>
            </a:r>
            <a:endParaRPr lang="en-US" dirty="0"/>
          </a:p>
          <a:p>
            <a:r>
              <a:rPr lang="ro-RO" dirty="0"/>
              <a:t>Dacă se vor atinge 70% din obiective, se vor considera îndeplinite în mod mulțumitor.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27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Contabilitatea</a:t>
            </a:r>
            <a:r>
              <a:rPr lang="en-US" dirty="0" smtClean="0"/>
              <a:t> este </a:t>
            </a:r>
            <a:r>
              <a:rPr lang="en-US" dirty="0" err="1" smtClean="0"/>
              <a:t>activitatea</a:t>
            </a:r>
            <a:r>
              <a:rPr lang="en-US" dirty="0" smtClean="0"/>
              <a:t> </a:t>
            </a:r>
            <a:r>
              <a:rPr lang="en-US" dirty="0" err="1" smtClean="0"/>
              <a:t>specializata</a:t>
            </a:r>
            <a:r>
              <a:rPr lang="en-US" dirty="0" smtClean="0"/>
              <a:t> care </a:t>
            </a:r>
            <a:r>
              <a:rPr lang="en-US" dirty="0" err="1" smtClean="0"/>
              <a:t>consta</a:t>
            </a:r>
            <a:r>
              <a:rPr lang="en-US" dirty="0" smtClean="0"/>
              <a:t> in </a:t>
            </a:r>
            <a:r>
              <a:rPr lang="en-US" dirty="0" err="1" smtClean="0"/>
              <a:t>masurarea</a:t>
            </a:r>
            <a:r>
              <a:rPr lang="en-US" dirty="0" smtClean="0"/>
              <a:t>, </a:t>
            </a:r>
            <a:r>
              <a:rPr lang="en-US" dirty="0" err="1" smtClean="0"/>
              <a:t>evaluarea</a:t>
            </a:r>
            <a:r>
              <a:rPr lang="en-US" dirty="0" smtClean="0"/>
              <a:t>, </a:t>
            </a:r>
            <a:r>
              <a:rPr lang="en-US" dirty="0" err="1" smtClean="0"/>
              <a:t>cunoasterea</a:t>
            </a:r>
            <a:r>
              <a:rPr lang="en-US" dirty="0" smtClean="0"/>
              <a:t>, </a:t>
            </a:r>
            <a:r>
              <a:rPr lang="en-US" dirty="0" err="1" smtClean="0"/>
              <a:t>gestiunea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controlul</a:t>
            </a:r>
            <a:r>
              <a:rPr lang="en-US" dirty="0" smtClean="0"/>
              <a:t> </a:t>
            </a:r>
            <a:r>
              <a:rPr lang="en-US" dirty="0" err="1" smtClean="0"/>
              <a:t>activelor</a:t>
            </a:r>
            <a:r>
              <a:rPr lang="en-US" dirty="0" smtClean="0"/>
              <a:t>, </a:t>
            </a:r>
            <a:r>
              <a:rPr lang="en-US" dirty="0" err="1" smtClean="0"/>
              <a:t>capitalurilor</a:t>
            </a:r>
            <a:r>
              <a:rPr lang="en-US" dirty="0" smtClean="0"/>
              <a:t> </a:t>
            </a:r>
            <a:r>
              <a:rPr lang="en-US" dirty="0" err="1" smtClean="0"/>
              <a:t>proprii</a:t>
            </a:r>
            <a:r>
              <a:rPr lang="en-US" dirty="0" smtClean="0"/>
              <a:t>, </a:t>
            </a:r>
            <a:r>
              <a:rPr lang="en-US" dirty="0" err="1" smtClean="0"/>
              <a:t>precum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rezultatelor</a:t>
            </a:r>
            <a:r>
              <a:rPr lang="en-US" dirty="0" smtClean="0"/>
              <a:t> </a:t>
            </a:r>
            <a:r>
              <a:rPr lang="en-US" dirty="0" err="1" smtClean="0"/>
              <a:t>obtinute</a:t>
            </a:r>
            <a:r>
              <a:rPr lang="en-US" dirty="0" smtClean="0"/>
              <a:t> din </a:t>
            </a:r>
            <a:r>
              <a:rPr lang="en-US" dirty="0" err="1" smtClean="0"/>
              <a:t>activitatea</a:t>
            </a:r>
            <a:r>
              <a:rPr lang="en-US" dirty="0" smtClean="0"/>
              <a:t> </a:t>
            </a:r>
            <a:r>
              <a:rPr lang="en-US" dirty="0" err="1" smtClean="0"/>
              <a:t>persoanelor</a:t>
            </a:r>
            <a:r>
              <a:rPr lang="en-US" dirty="0" smtClean="0"/>
              <a:t> </a:t>
            </a:r>
            <a:r>
              <a:rPr lang="en-US" dirty="0" err="1" smtClean="0"/>
              <a:t>juridice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fizice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Trasaturi</a:t>
            </a:r>
            <a:r>
              <a:rPr lang="en-US" dirty="0" smtClean="0"/>
              <a:t>:</a:t>
            </a:r>
          </a:p>
          <a:p>
            <a:r>
              <a:rPr lang="en-US" dirty="0" smtClean="0"/>
              <a:t>- este </a:t>
            </a:r>
            <a:r>
              <a:rPr lang="en-US" dirty="0" err="1" smtClean="0"/>
              <a:t>reprezentantul</a:t>
            </a:r>
            <a:r>
              <a:rPr lang="en-US" dirty="0" smtClean="0"/>
              <a:t> legal al </a:t>
            </a:r>
            <a:r>
              <a:rPr lang="en-US" dirty="0" err="1" smtClean="0"/>
              <a:t>patrimoniului</a:t>
            </a:r>
            <a:r>
              <a:rPr lang="en-US" dirty="0" smtClean="0"/>
              <a:t>;</a:t>
            </a:r>
          </a:p>
          <a:p>
            <a:r>
              <a:rPr lang="en-US" dirty="0" err="1" smtClean="0"/>
              <a:t>Asigura</a:t>
            </a:r>
            <a:r>
              <a:rPr lang="en-US" dirty="0" smtClean="0"/>
              <a:t> </a:t>
            </a:r>
            <a:r>
              <a:rPr lang="en-US" dirty="0" err="1" smtClean="0"/>
              <a:t>integritatea</a:t>
            </a:r>
            <a:r>
              <a:rPr lang="en-US" dirty="0" smtClean="0"/>
              <a:t> </a:t>
            </a:r>
            <a:r>
              <a:rPr lang="en-US" dirty="0" err="1" smtClean="0"/>
              <a:t>patrimoniului;foloseste</a:t>
            </a:r>
            <a:r>
              <a:rPr lang="en-US" dirty="0" smtClean="0"/>
              <a:t> </a:t>
            </a:r>
            <a:r>
              <a:rPr lang="en-US" dirty="0" err="1" smtClean="0"/>
              <a:t>metode</a:t>
            </a:r>
            <a:r>
              <a:rPr lang="en-US" dirty="0" smtClean="0"/>
              <a:t> </a:t>
            </a:r>
            <a:r>
              <a:rPr lang="en-US" dirty="0" err="1" smtClean="0"/>
              <a:t>proprii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inregistari</a:t>
            </a:r>
            <a:r>
              <a:rPr lang="en-US" dirty="0" smtClean="0"/>
              <a:t> </a:t>
            </a:r>
            <a:r>
              <a:rPr lang="en-US" dirty="0" err="1" smtClean="0"/>
              <a:t>cronologice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sistematice</a:t>
            </a:r>
            <a:endParaRPr lang="en-US" dirty="0" smtClean="0"/>
          </a:p>
          <a:p>
            <a:r>
              <a:rPr lang="en-US" dirty="0" smtClean="0"/>
              <a:t>Este </a:t>
            </a:r>
            <a:r>
              <a:rPr lang="en-US" dirty="0" err="1" smtClean="0"/>
              <a:t>reglementata</a:t>
            </a:r>
            <a:r>
              <a:rPr lang="en-US" dirty="0" smtClean="0"/>
              <a:t> de MFP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888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Obiectul</a:t>
            </a:r>
            <a:r>
              <a:rPr lang="en-US" dirty="0" smtClean="0"/>
              <a:t> de studio al </a:t>
            </a:r>
            <a:r>
              <a:rPr lang="en-US" dirty="0" err="1" smtClean="0"/>
              <a:t>contabilitatii</a:t>
            </a:r>
            <a:r>
              <a:rPr lang="en-US" dirty="0" smtClean="0"/>
              <a:t>:</a:t>
            </a:r>
          </a:p>
          <a:p>
            <a:r>
              <a:rPr lang="en-US" dirty="0" smtClean="0"/>
              <a:t>POZITIA FINANCIARA -  active, </a:t>
            </a:r>
            <a:r>
              <a:rPr lang="en-US" dirty="0" err="1" smtClean="0"/>
              <a:t>capitaluri</a:t>
            </a:r>
            <a:r>
              <a:rPr lang="en-US" dirty="0" smtClean="0"/>
              <a:t> </a:t>
            </a:r>
            <a:r>
              <a:rPr lang="en-US" dirty="0" err="1" smtClean="0"/>
              <a:t>proprii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datorii</a:t>
            </a:r>
            <a:endParaRPr lang="en-US" dirty="0" smtClean="0"/>
          </a:p>
          <a:p>
            <a:r>
              <a:rPr lang="en-US" dirty="0" smtClean="0"/>
              <a:t>PERFORMANTA FINANCIARA – profit, </a:t>
            </a:r>
            <a:r>
              <a:rPr lang="en-US" dirty="0" err="1" smtClean="0"/>
              <a:t>pierdere</a:t>
            </a:r>
            <a:endParaRPr lang="en-US" dirty="0" smtClean="0"/>
          </a:p>
          <a:p>
            <a:pPr lvl="1"/>
            <a:r>
              <a:rPr lang="en-US" dirty="0" err="1" smtClean="0"/>
              <a:t>Termenul</a:t>
            </a:r>
            <a:r>
              <a:rPr lang="en-US" dirty="0" smtClean="0"/>
              <a:t> de </a:t>
            </a:r>
            <a:r>
              <a:rPr lang="en-US" dirty="0" err="1" smtClean="0"/>
              <a:t>pozitie</a:t>
            </a:r>
            <a:r>
              <a:rPr lang="en-US" dirty="0" smtClean="0"/>
              <a:t> </a:t>
            </a:r>
            <a:r>
              <a:rPr lang="en-US" dirty="0" err="1" smtClean="0"/>
              <a:t>financiara</a:t>
            </a:r>
            <a:r>
              <a:rPr lang="en-US" dirty="0" smtClean="0"/>
              <a:t> este </a:t>
            </a:r>
            <a:r>
              <a:rPr lang="en-US" dirty="0" err="1" smtClean="0"/>
              <a:t>asimiliat</a:t>
            </a:r>
            <a:r>
              <a:rPr lang="en-US" dirty="0" smtClean="0"/>
              <a:t> </a:t>
            </a:r>
            <a:r>
              <a:rPr lang="en-US" dirty="0" err="1" smtClean="0"/>
              <a:t>conceptului</a:t>
            </a:r>
            <a:r>
              <a:rPr lang="en-US" dirty="0" smtClean="0"/>
              <a:t> de PATRIMONIU.</a:t>
            </a:r>
          </a:p>
          <a:p>
            <a:pPr lvl="1"/>
            <a:r>
              <a:rPr lang="en-US" dirty="0" err="1" smtClean="0"/>
              <a:t>Pozitia</a:t>
            </a:r>
            <a:r>
              <a:rPr lang="en-US" dirty="0" smtClean="0"/>
              <a:t> </a:t>
            </a:r>
            <a:r>
              <a:rPr lang="en-US" dirty="0" err="1" smtClean="0"/>
              <a:t>financiara</a:t>
            </a:r>
            <a:r>
              <a:rPr lang="en-US" dirty="0" smtClean="0"/>
              <a:t> este </a:t>
            </a:r>
            <a:r>
              <a:rPr lang="en-US" dirty="0" err="1" smtClean="0"/>
              <a:t>formata</a:t>
            </a:r>
            <a:r>
              <a:rPr lang="en-US" dirty="0" smtClean="0"/>
              <a:t> din </a:t>
            </a:r>
            <a:r>
              <a:rPr lang="en-US" dirty="0" err="1" smtClean="0"/>
              <a:t>resursele</a:t>
            </a:r>
            <a:r>
              <a:rPr lang="en-US" dirty="0" smtClean="0"/>
              <a:t> </a:t>
            </a:r>
            <a:r>
              <a:rPr lang="en-US" dirty="0" err="1" smtClean="0"/>
              <a:t>economice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structura</a:t>
            </a:r>
            <a:r>
              <a:rPr lang="en-US" dirty="0" smtClean="0"/>
              <a:t> de </a:t>
            </a:r>
            <a:r>
              <a:rPr lang="en-US" dirty="0" err="1" smtClean="0"/>
              <a:t>finantare</a:t>
            </a:r>
            <a:endParaRPr lang="en-US" dirty="0" smtClean="0"/>
          </a:p>
          <a:p>
            <a:pPr lvl="1"/>
            <a:r>
              <a:rPr lang="en-US" dirty="0" err="1" smtClean="0"/>
              <a:t>Performanta</a:t>
            </a:r>
            <a:r>
              <a:rPr lang="en-US" dirty="0" smtClean="0"/>
              <a:t> </a:t>
            </a:r>
            <a:r>
              <a:rPr lang="en-US" dirty="0" err="1" smtClean="0"/>
              <a:t>financiara</a:t>
            </a:r>
            <a:r>
              <a:rPr lang="en-US" dirty="0" smtClean="0"/>
              <a:t> = </a:t>
            </a:r>
            <a:r>
              <a:rPr lang="en-US" dirty="0" err="1" smtClean="0"/>
              <a:t>venituri</a:t>
            </a:r>
            <a:r>
              <a:rPr lang="en-US" dirty="0" smtClean="0"/>
              <a:t> - </a:t>
            </a:r>
            <a:r>
              <a:rPr lang="en-US" dirty="0" err="1" smtClean="0"/>
              <a:t>cheltuieli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533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</a:t>
            </a:r>
            <a:r>
              <a:rPr lang="en-US" dirty="0" err="1" smtClean="0"/>
              <a:t>definirea</a:t>
            </a:r>
            <a:r>
              <a:rPr lang="en-US" dirty="0" smtClean="0"/>
              <a:t> </a:t>
            </a:r>
            <a:r>
              <a:rPr lang="en-US" dirty="0" err="1" smtClean="0"/>
              <a:t>patrimoniului</a:t>
            </a:r>
            <a:r>
              <a:rPr lang="en-US" dirty="0" smtClean="0"/>
              <a:t> </a:t>
            </a:r>
            <a:r>
              <a:rPr lang="en-US" dirty="0" err="1" smtClean="0"/>
              <a:t>exista</a:t>
            </a:r>
            <a:r>
              <a:rPr lang="en-US" dirty="0" smtClean="0"/>
              <a:t> 4 </a:t>
            </a:r>
            <a:r>
              <a:rPr lang="en-US" dirty="0" err="1" smtClean="0"/>
              <a:t>conceptii</a:t>
            </a:r>
            <a:r>
              <a:rPr lang="en-US" dirty="0" smtClean="0"/>
              <a:t>.</a:t>
            </a:r>
          </a:p>
          <a:p>
            <a:r>
              <a:rPr lang="en-US" dirty="0" smtClean="0"/>
              <a:t>1. in </a:t>
            </a:r>
            <a:r>
              <a:rPr lang="en-US" dirty="0" err="1" smtClean="0"/>
              <a:t>sens</a:t>
            </a:r>
            <a:r>
              <a:rPr lang="en-US" dirty="0" smtClean="0"/>
              <a:t> general</a:t>
            </a:r>
          </a:p>
          <a:p>
            <a:r>
              <a:rPr lang="en-US" dirty="0" err="1" smtClean="0"/>
              <a:t>Patrimoniul</a:t>
            </a:r>
            <a:r>
              <a:rPr lang="en-US" dirty="0" smtClean="0"/>
              <a:t> este </a:t>
            </a:r>
            <a:r>
              <a:rPr lang="en-US" dirty="0" err="1" smtClean="0"/>
              <a:t>totalitatea</a:t>
            </a:r>
            <a:r>
              <a:rPr lang="en-US" dirty="0" smtClean="0"/>
              <a:t> </a:t>
            </a:r>
            <a:r>
              <a:rPr lang="en-US" dirty="0" err="1" smtClean="0"/>
              <a:t>bunurilor</a:t>
            </a:r>
            <a:r>
              <a:rPr lang="en-US" dirty="0" smtClean="0"/>
              <a:t> </a:t>
            </a:r>
            <a:r>
              <a:rPr lang="en-US" dirty="0" err="1" smtClean="0"/>
              <a:t>unei</a:t>
            </a:r>
            <a:r>
              <a:rPr lang="en-US" dirty="0" smtClean="0"/>
              <a:t> </a:t>
            </a:r>
            <a:r>
              <a:rPr lang="en-US" dirty="0" err="1" smtClean="0"/>
              <a:t>persoane</a:t>
            </a:r>
            <a:r>
              <a:rPr lang="en-US" dirty="0" smtClean="0"/>
              <a:t> </a:t>
            </a:r>
            <a:r>
              <a:rPr lang="en-US" dirty="0" err="1" smtClean="0"/>
              <a:t>fizice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juridice</a:t>
            </a:r>
            <a:r>
              <a:rPr lang="en-US" dirty="0" smtClean="0"/>
              <a:t>, </a:t>
            </a:r>
            <a:r>
              <a:rPr lang="en-US" dirty="0" err="1" smtClean="0"/>
              <a:t>dobandite</a:t>
            </a:r>
            <a:r>
              <a:rPr lang="en-US" dirty="0" smtClean="0"/>
              <a:t> in </a:t>
            </a:r>
            <a:r>
              <a:rPr lang="en-US" dirty="0" err="1" smtClean="0"/>
              <a:t>relatiile</a:t>
            </a:r>
            <a:r>
              <a:rPr lang="en-US" dirty="0" smtClean="0"/>
              <a:t> de </a:t>
            </a:r>
            <a:r>
              <a:rPr lang="en-US" dirty="0" err="1" smtClean="0"/>
              <a:t>drepturi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obligatii</a:t>
            </a:r>
            <a:r>
              <a:rPr lang="en-US" dirty="0" smtClean="0"/>
              <a:t>.</a:t>
            </a:r>
          </a:p>
          <a:p>
            <a:r>
              <a:rPr lang="en-US" dirty="0" smtClean="0"/>
              <a:t>2.In </a:t>
            </a:r>
            <a:r>
              <a:rPr lang="en-US" dirty="0" err="1" smtClean="0"/>
              <a:t>sens</a:t>
            </a:r>
            <a:r>
              <a:rPr lang="en-US" dirty="0" smtClean="0"/>
              <a:t> </a:t>
            </a:r>
            <a:r>
              <a:rPr lang="en-US" dirty="0" err="1" smtClean="0"/>
              <a:t>contabil</a:t>
            </a:r>
            <a:endParaRPr lang="en-US" dirty="0" smtClean="0"/>
          </a:p>
          <a:p>
            <a:r>
              <a:rPr lang="en-US" dirty="0" err="1" smtClean="0"/>
              <a:t>Patrimoniul</a:t>
            </a:r>
            <a:r>
              <a:rPr lang="en-US" dirty="0" smtClean="0"/>
              <a:t> este format din </a:t>
            </a:r>
            <a:r>
              <a:rPr lang="en-US" dirty="0" err="1" smtClean="0"/>
              <a:t>elemente</a:t>
            </a:r>
            <a:r>
              <a:rPr lang="en-US" dirty="0" smtClean="0"/>
              <a:t> </a:t>
            </a:r>
            <a:r>
              <a:rPr lang="en-US" dirty="0" err="1" smtClean="0"/>
              <a:t>materiale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nemateriale</a:t>
            </a:r>
            <a:r>
              <a:rPr lang="en-US" dirty="0" smtClean="0"/>
              <a:t> </a:t>
            </a:r>
            <a:r>
              <a:rPr lang="en-US" dirty="0" err="1" smtClean="0"/>
              <a:t>imbracate</a:t>
            </a:r>
            <a:r>
              <a:rPr lang="en-US" dirty="0" smtClean="0"/>
              <a:t> </a:t>
            </a:r>
            <a:r>
              <a:rPr lang="en-US" dirty="0" err="1" smtClean="0"/>
              <a:t>valoric</a:t>
            </a:r>
            <a:r>
              <a:rPr lang="en-US" dirty="0" smtClean="0"/>
              <a:t> sub forma CAPITALULUI.</a:t>
            </a:r>
          </a:p>
          <a:p>
            <a:r>
              <a:rPr lang="en-US" dirty="0" err="1" smtClean="0"/>
              <a:t>Capitalul</a:t>
            </a:r>
            <a:r>
              <a:rPr lang="en-US" dirty="0" smtClean="0"/>
              <a:t> are 2 </a:t>
            </a:r>
            <a:r>
              <a:rPr lang="en-US" dirty="0" err="1" smtClean="0"/>
              <a:t>forme</a:t>
            </a:r>
            <a:r>
              <a:rPr lang="en-US" dirty="0" smtClean="0"/>
              <a:t>: ACTIV </a:t>
            </a:r>
            <a:r>
              <a:rPr lang="en-US" dirty="0" err="1" smtClean="0"/>
              <a:t>si</a:t>
            </a:r>
            <a:r>
              <a:rPr lang="en-US" dirty="0" smtClean="0"/>
              <a:t> PASIV</a:t>
            </a:r>
          </a:p>
          <a:p>
            <a:r>
              <a:rPr lang="en-US" dirty="0" smtClean="0"/>
              <a:t>ACTIVUL – Capital fix (active </a:t>
            </a:r>
            <a:r>
              <a:rPr lang="en-US" dirty="0" err="1" smtClean="0"/>
              <a:t>imobilizate</a:t>
            </a:r>
            <a:r>
              <a:rPr lang="en-US" dirty="0" smtClean="0"/>
              <a:t>) – </a:t>
            </a:r>
            <a:r>
              <a:rPr lang="en-US" dirty="0" err="1" smtClean="0"/>
              <a:t>bunuri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creante</a:t>
            </a:r>
            <a:r>
              <a:rPr lang="en-US" dirty="0" smtClean="0"/>
              <a:t> </a:t>
            </a:r>
            <a:r>
              <a:rPr lang="en-US" dirty="0" err="1" smtClean="0"/>
              <a:t>investite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mult</a:t>
            </a:r>
            <a:r>
              <a:rPr lang="en-US" dirty="0" smtClean="0"/>
              <a:t> de 1 an.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Capital </a:t>
            </a:r>
            <a:r>
              <a:rPr lang="en-US" dirty="0" err="1" smtClean="0"/>
              <a:t>circulant</a:t>
            </a:r>
            <a:r>
              <a:rPr lang="en-US" dirty="0" smtClean="0"/>
              <a:t>( active </a:t>
            </a:r>
            <a:r>
              <a:rPr lang="en-US" dirty="0" err="1" smtClean="0"/>
              <a:t>circulante</a:t>
            </a:r>
            <a:r>
              <a:rPr lang="en-US" dirty="0" smtClean="0"/>
              <a:t>) - </a:t>
            </a:r>
            <a:r>
              <a:rPr lang="en-US" dirty="0" err="1" smtClean="0"/>
              <a:t>bunuri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creante</a:t>
            </a:r>
            <a:r>
              <a:rPr lang="en-US" dirty="0" smtClean="0"/>
              <a:t> </a:t>
            </a:r>
            <a:r>
              <a:rPr lang="en-US" dirty="0" err="1" smtClean="0"/>
              <a:t>investite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o </a:t>
            </a:r>
            <a:r>
              <a:rPr lang="en-US" dirty="0" err="1" smtClean="0"/>
              <a:t>perioada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mica de 1 an.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763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PASIVUL – Capital </a:t>
            </a:r>
            <a:r>
              <a:rPr lang="en-US" dirty="0" err="1" smtClean="0"/>
              <a:t>propriu</a:t>
            </a:r>
            <a:r>
              <a:rPr lang="en-US" dirty="0" smtClean="0"/>
              <a:t> – de la </a:t>
            </a:r>
            <a:r>
              <a:rPr lang="en-US" dirty="0" err="1" smtClean="0"/>
              <a:t>asociati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    capital </a:t>
            </a:r>
            <a:r>
              <a:rPr lang="en-US" dirty="0" err="1" smtClean="0"/>
              <a:t>imprumutat</a:t>
            </a:r>
            <a:endParaRPr lang="en-US" dirty="0" smtClean="0"/>
          </a:p>
          <a:p>
            <a:r>
              <a:rPr lang="en-US" dirty="0" smtClean="0"/>
              <a:t>Active </a:t>
            </a:r>
            <a:r>
              <a:rPr lang="en-US" dirty="0" err="1" smtClean="0"/>
              <a:t>patrimoniale</a:t>
            </a:r>
            <a:r>
              <a:rPr lang="en-US" dirty="0" smtClean="0"/>
              <a:t> = </a:t>
            </a:r>
            <a:r>
              <a:rPr lang="en-US" dirty="0" err="1" smtClean="0"/>
              <a:t>pasive</a:t>
            </a:r>
            <a:r>
              <a:rPr lang="en-US" dirty="0" smtClean="0"/>
              <a:t> </a:t>
            </a:r>
            <a:r>
              <a:rPr lang="en-US" dirty="0" err="1" smtClean="0"/>
              <a:t>patrimoniale</a:t>
            </a:r>
            <a:endParaRPr lang="en-US" dirty="0" smtClean="0"/>
          </a:p>
          <a:p>
            <a:r>
              <a:rPr lang="en-US" dirty="0" smtClean="0"/>
              <a:t>Capital fix + capital </a:t>
            </a:r>
            <a:r>
              <a:rPr lang="en-US" dirty="0" err="1" smtClean="0"/>
              <a:t>circulant</a:t>
            </a:r>
            <a:r>
              <a:rPr lang="en-US" dirty="0" smtClean="0"/>
              <a:t> = capital </a:t>
            </a:r>
            <a:r>
              <a:rPr lang="en-US" dirty="0" err="1" smtClean="0"/>
              <a:t>propriu+capital</a:t>
            </a:r>
            <a:r>
              <a:rPr lang="en-US" dirty="0" smtClean="0"/>
              <a:t> </a:t>
            </a:r>
            <a:r>
              <a:rPr lang="en-US" dirty="0" err="1" smtClean="0"/>
              <a:t>imprumutat</a:t>
            </a:r>
            <a:endParaRPr lang="en-US" dirty="0" smtClean="0"/>
          </a:p>
          <a:p>
            <a:r>
              <a:rPr lang="en-US" dirty="0" smtClean="0"/>
              <a:t>3. sub aspect </a:t>
            </a:r>
            <a:r>
              <a:rPr lang="en-US" dirty="0" err="1" smtClean="0"/>
              <a:t>economico-financiar</a:t>
            </a:r>
            <a:endParaRPr lang="en-US" dirty="0" smtClean="0"/>
          </a:p>
          <a:p>
            <a:r>
              <a:rPr lang="en-US" dirty="0" err="1" smtClean="0"/>
              <a:t>Contabilitatea</a:t>
            </a:r>
            <a:r>
              <a:rPr lang="en-US" dirty="0" smtClean="0"/>
              <a:t> </a:t>
            </a:r>
            <a:r>
              <a:rPr lang="en-US" dirty="0" err="1" smtClean="0"/>
              <a:t>studiaza</a:t>
            </a:r>
            <a:r>
              <a:rPr lang="en-US" dirty="0" smtClean="0"/>
              <a:t> </a:t>
            </a:r>
            <a:r>
              <a:rPr lang="en-US" dirty="0" err="1" smtClean="0"/>
              <a:t>resursele</a:t>
            </a:r>
            <a:r>
              <a:rPr lang="en-US" dirty="0" smtClean="0"/>
              <a:t> </a:t>
            </a:r>
            <a:r>
              <a:rPr lang="en-US" dirty="0" err="1" smtClean="0"/>
              <a:t>firmei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utilizarile</a:t>
            </a:r>
            <a:r>
              <a:rPr lang="en-US" dirty="0" smtClean="0"/>
              <a:t> </a:t>
            </a:r>
            <a:r>
              <a:rPr lang="en-US" dirty="0" err="1" smtClean="0"/>
              <a:t>lor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Utilizarile</a:t>
            </a:r>
            <a:r>
              <a:rPr lang="en-US" dirty="0" smtClean="0"/>
              <a:t> </a:t>
            </a:r>
            <a:r>
              <a:rPr lang="en-US" dirty="0" err="1" smtClean="0"/>
              <a:t>durabile</a:t>
            </a:r>
            <a:r>
              <a:rPr lang="en-US" dirty="0" smtClean="0"/>
              <a:t> (</a:t>
            </a:r>
            <a:r>
              <a:rPr lang="en-US" dirty="0" err="1" smtClean="0"/>
              <a:t>activele</a:t>
            </a:r>
            <a:r>
              <a:rPr lang="en-US" dirty="0" smtClean="0"/>
              <a:t> </a:t>
            </a:r>
            <a:r>
              <a:rPr lang="en-US" dirty="0" err="1" smtClean="0"/>
              <a:t>imobilizate</a:t>
            </a:r>
            <a:r>
              <a:rPr lang="en-US" dirty="0" smtClean="0"/>
              <a:t>) + </a:t>
            </a:r>
            <a:r>
              <a:rPr lang="en-US" dirty="0" err="1" smtClean="0"/>
              <a:t>Utilizarile</a:t>
            </a:r>
            <a:r>
              <a:rPr lang="en-US" dirty="0" smtClean="0"/>
              <a:t> </a:t>
            </a:r>
            <a:r>
              <a:rPr lang="en-US" dirty="0" err="1" smtClean="0"/>
              <a:t>ciclice</a:t>
            </a:r>
            <a:r>
              <a:rPr lang="en-US" dirty="0" smtClean="0"/>
              <a:t> ( </a:t>
            </a:r>
            <a:r>
              <a:rPr lang="en-US" dirty="0" err="1" smtClean="0"/>
              <a:t>activele</a:t>
            </a:r>
            <a:r>
              <a:rPr lang="en-US" dirty="0" smtClean="0"/>
              <a:t> </a:t>
            </a:r>
            <a:r>
              <a:rPr lang="en-US" dirty="0" err="1" smtClean="0"/>
              <a:t>circulante</a:t>
            </a:r>
            <a:r>
              <a:rPr lang="en-US" dirty="0" smtClean="0"/>
              <a:t>) = </a:t>
            </a:r>
            <a:r>
              <a:rPr lang="en-US" dirty="0" err="1" smtClean="0"/>
              <a:t>Resursele</a:t>
            </a:r>
            <a:r>
              <a:rPr lang="en-US" dirty="0" smtClean="0"/>
              <a:t> </a:t>
            </a:r>
            <a:r>
              <a:rPr lang="en-US" dirty="0" err="1" smtClean="0"/>
              <a:t>permanente</a:t>
            </a:r>
            <a:r>
              <a:rPr lang="en-US" dirty="0" smtClean="0"/>
              <a:t> (</a:t>
            </a:r>
            <a:r>
              <a:rPr lang="en-US" dirty="0" err="1" smtClean="0"/>
              <a:t>capitalul</a:t>
            </a:r>
            <a:r>
              <a:rPr lang="en-US" dirty="0" smtClean="0"/>
              <a:t> permanent)+ </a:t>
            </a:r>
            <a:r>
              <a:rPr lang="en-US" dirty="0" err="1" smtClean="0"/>
              <a:t>resursele</a:t>
            </a:r>
            <a:r>
              <a:rPr lang="en-US" dirty="0" smtClean="0"/>
              <a:t> </a:t>
            </a:r>
            <a:r>
              <a:rPr lang="en-US" dirty="0" err="1" smtClean="0"/>
              <a:t>temporare</a:t>
            </a:r>
            <a:r>
              <a:rPr lang="en-US" dirty="0" smtClean="0"/>
              <a:t> (</a:t>
            </a:r>
            <a:r>
              <a:rPr lang="en-US" dirty="0" err="1" smtClean="0"/>
              <a:t>datoriile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termen</a:t>
            </a:r>
            <a:r>
              <a:rPr lang="en-US" dirty="0" smtClean="0"/>
              <a:t> </a:t>
            </a:r>
            <a:r>
              <a:rPr lang="en-US" dirty="0" err="1" smtClean="0"/>
              <a:t>scurt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233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4.sub aspect </a:t>
            </a:r>
            <a:r>
              <a:rPr lang="en-US" dirty="0" err="1" smtClean="0"/>
              <a:t>juridic</a:t>
            </a:r>
            <a:endParaRPr lang="en-US" dirty="0" smtClean="0"/>
          </a:p>
          <a:p>
            <a:r>
              <a:rPr lang="en-US" dirty="0" err="1" smtClean="0"/>
              <a:t>Patrimoniul</a:t>
            </a:r>
            <a:r>
              <a:rPr lang="en-US" dirty="0" smtClean="0"/>
              <a:t> </a:t>
            </a:r>
            <a:r>
              <a:rPr lang="en-US" dirty="0" err="1" smtClean="0"/>
              <a:t>reprezinta</a:t>
            </a:r>
            <a:r>
              <a:rPr lang="en-US" dirty="0" smtClean="0"/>
              <a:t> </a:t>
            </a:r>
            <a:r>
              <a:rPr lang="en-US" dirty="0" err="1" smtClean="0"/>
              <a:t>totalitatea</a:t>
            </a:r>
            <a:r>
              <a:rPr lang="en-US" dirty="0" smtClean="0"/>
              <a:t> </a:t>
            </a:r>
            <a:r>
              <a:rPr lang="en-US" dirty="0" err="1" smtClean="0"/>
              <a:t>depturilor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obligatiilor</a:t>
            </a:r>
            <a:r>
              <a:rPr lang="en-US" dirty="0" smtClean="0"/>
              <a:t> in </a:t>
            </a:r>
            <a:r>
              <a:rPr lang="en-US" dirty="0" err="1" smtClean="0"/>
              <a:t>expresie</a:t>
            </a:r>
            <a:r>
              <a:rPr lang="en-US" dirty="0" smtClean="0"/>
              <a:t> </a:t>
            </a:r>
            <a:r>
              <a:rPr lang="en-US" dirty="0" err="1" smtClean="0"/>
              <a:t>baneasca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apartin</a:t>
            </a:r>
            <a:r>
              <a:rPr lang="en-US" dirty="0" smtClean="0"/>
              <a:t> </a:t>
            </a:r>
            <a:r>
              <a:rPr lang="en-US" dirty="0" err="1" smtClean="0"/>
              <a:t>unei</a:t>
            </a:r>
            <a:r>
              <a:rPr lang="en-US" dirty="0" smtClean="0"/>
              <a:t> </a:t>
            </a:r>
            <a:r>
              <a:rPr lang="en-US" dirty="0" err="1" smtClean="0"/>
              <a:t>persoane</a:t>
            </a:r>
            <a:r>
              <a:rPr lang="en-US" dirty="0" smtClean="0"/>
              <a:t> </a:t>
            </a:r>
            <a:r>
              <a:rPr lang="en-US" dirty="0" err="1" smtClean="0"/>
              <a:t>fizice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juridice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AVERE = DATORII (OBLIGATII)</a:t>
            </a:r>
          </a:p>
          <a:p>
            <a:r>
              <a:rPr lang="en-US" dirty="0" smtClean="0"/>
              <a:t>BANI+BUNURI+CREANTE = OBLIGATII</a:t>
            </a:r>
          </a:p>
          <a:p>
            <a:r>
              <a:rPr lang="en-US" dirty="0" smtClean="0"/>
              <a:t>CARACTERISTICILE PATRIMONIULUI:</a:t>
            </a:r>
          </a:p>
          <a:p>
            <a:r>
              <a:rPr lang="en-US" dirty="0" smtClean="0"/>
              <a:t>-este personal, </a:t>
            </a:r>
            <a:r>
              <a:rPr lang="en-US" dirty="0" err="1" smtClean="0"/>
              <a:t>apartine</a:t>
            </a:r>
            <a:r>
              <a:rPr lang="en-US" dirty="0" smtClean="0"/>
              <a:t> </a:t>
            </a:r>
            <a:r>
              <a:rPr lang="en-US" dirty="0" err="1" smtClean="0"/>
              <a:t>unei</a:t>
            </a:r>
            <a:r>
              <a:rPr lang="en-US" dirty="0" smtClean="0"/>
              <a:t> </a:t>
            </a:r>
            <a:r>
              <a:rPr lang="en-US" dirty="0" err="1" smtClean="0"/>
              <a:t>persoane</a:t>
            </a:r>
            <a:endParaRPr lang="en-US" dirty="0" smtClean="0"/>
          </a:p>
          <a:p>
            <a:r>
              <a:rPr lang="en-US" dirty="0" smtClean="0"/>
              <a:t>-nu este </a:t>
            </a:r>
            <a:r>
              <a:rPr lang="en-US" dirty="0" err="1" smtClean="0"/>
              <a:t>transmisibil</a:t>
            </a:r>
            <a:endParaRPr lang="en-US" dirty="0" smtClean="0"/>
          </a:p>
          <a:p>
            <a:r>
              <a:rPr lang="en-US" dirty="0" smtClean="0"/>
              <a:t>Este </a:t>
            </a:r>
            <a:r>
              <a:rPr lang="en-US" dirty="0" err="1" smtClean="0"/>
              <a:t>diferit</a:t>
            </a:r>
            <a:r>
              <a:rPr lang="en-US" dirty="0" smtClean="0"/>
              <a:t> de </a:t>
            </a:r>
            <a:r>
              <a:rPr lang="en-US" dirty="0" err="1" smtClean="0"/>
              <a:t>persoana</a:t>
            </a:r>
            <a:r>
              <a:rPr lang="en-US" dirty="0" smtClean="0"/>
              <a:t> care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detine</a:t>
            </a:r>
            <a:endParaRPr lang="en-US" dirty="0" smtClean="0"/>
          </a:p>
          <a:p>
            <a:r>
              <a:rPr lang="en-US" dirty="0" smtClean="0"/>
              <a:t>Este </a:t>
            </a:r>
            <a:r>
              <a:rPr lang="en-US" dirty="0" err="1" smtClean="0"/>
              <a:t>unic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nu se divide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654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ECUATII DE ECHILIBRU A PATRIMONIULUI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Parimoniul</a:t>
            </a:r>
            <a:r>
              <a:rPr lang="en-US" dirty="0" smtClean="0"/>
              <a:t> economic=patrimonial </a:t>
            </a:r>
            <a:r>
              <a:rPr lang="en-US" dirty="0" err="1" smtClean="0"/>
              <a:t>juridic</a:t>
            </a:r>
            <a:endParaRPr lang="en-US" dirty="0" smtClean="0"/>
          </a:p>
          <a:p>
            <a:r>
              <a:rPr lang="en-US" dirty="0" smtClean="0"/>
              <a:t>Active </a:t>
            </a:r>
            <a:r>
              <a:rPr lang="en-US" dirty="0" err="1" smtClean="0"/>
              <a:t>patrimoniale</a:t>
            </a:r>
            <a:r>
              <a:rPr lang="en-US" dirty="0" smtClean="0"/>
              <a:t>=</a:t>
            </a:r>
            <a:r>
              <a:rPr lang="en-US" dirty="0" err="1" smtClean="0"/>
              <a:t>pasive</a:t>
            </a:r>
            <a:r>
              <a:rPr lang="en-US" dirty="0" smtClean="0"/>
              <a:t> </a:t>
            </a:r>
            <a:r>
              <a:rPr lang="en-US" dirty="0" err="1" smtClean="0"/>
              <a:t>patrimoniale</a:t>
            </a:r>
            <a:endParaRPr lang="en-US" dirty="0" smtClean="0"/>
          </a:p>
          <a:p>
            <a:r>
              <a:rPr lang="en-US" dirty="0" err="1" smtClean="0"/>
              <a:t>Patrimoniul</a:t>
            </a:r>
            <a:r>
              <a:rPr lang="en-US" dirty="0" smtClean="0"/>
              <a:t> brut = </a:t>
            </a:r>
            <a:r>
              <a:rPr lang="en-US" dirty="0" err="1" smtClean="0"/>
              <a:t>patrimoniul</a:t>
            </a:r>
            <a:r>
              <a:rPr lang="en-US" dirty="0" smtClean="0"/>
              <a:t> </a:t>
            </a:r>
            <a:r>
              <a:rPr lang="en-US" dirty="0" err="1" smtClean="0"/>
              <a:t>net+datorii</a:t>
            </a:r>
            <a:endParaRPr lang="en-US" dirty="0" smtClean="0"/>
          </a:p>
          <a:p>
            <a:r>
              <a:rPr lang="en-US" dirty="0" err="1" smtClean="0"/>
              <a:t>Patrimoniul</a:t>
            </a:r>
            <a:r>
              <a:rPr lang="en-US" dirty="0" smtClean="0"/>
              <a:t> net= </a:t>
            </a:r>
            <a:r>
              <a:rPr lang="en-US" dirty="0" err="1" smtClean="0"/>
              <a:t>activ</a:t>
            </a:r>
            <a:r>
              <a:rPr lang="en-US" dirty="0" smtClean="0"/>
              <a:t> – </a:t>
            </a:r>
            <a:r>
              <a:rPr lang="en-US" dirty="0" err="1" smtClean="0"/>
              <a:t>datorii</a:t>
            </a:r>
            <a:endParaRPr lang="en-US" dirty="0" smtClean="0"/>
          </a:p>
          <a:p>
            <a:r>
              <a:rPr lang="en-US" dirty="0" err="1" smtClean="0"/>
              <a:t>Activ</a:t>
            </a:r>
            <a:r>
              <a:rPr lang="en-US" dirty="0" smtClean="0"/>
              <a:t> = </a:t>
            </a:r>
            <a:r>
              <a:rPr lang="en-US" dirty="0" err="1" smtClean="0"/>
              <a:t>capitaluri</a:t>
            </a:r>
            <a:r>
              <a:rPr lang="en-US" dirty="0" smtClean="0"/>
              <a:t> </a:t>
            </a:r>
            <a:r>
              <a:rPr lang="en-US" dirty="0" err="1" smtClean="0"/>
              <a:t>proprii</a:t>
            </a:r>
            <a:r>
              <a:rPr lang="en-US" dirty="0" smtClean="0"/>
              <a:t> + </a:t>
            </a:r>
            <a:r>
              <a:rPr lang="en-US" smtClean="0"/>
              <a:t>datorii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48272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ivă">
  <a:themeElements>
    <a:clrScheme name="Retrospectivă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ivă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ivă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18</TotalTime>
  <Words>437</Words>
  <Application>Microsoft Office PowerPoint</Application>
  <PresentationFormat>Ecran lat</PresentationFormat>
  <Paragraphs>51</Paragraphs>
  <Slides>8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2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8</vt:i4>
      </vt:variant>
    </vt:vector>
  </HeadingPairs>
  <TitlesOfParts>
    <vt:vector size="11" baseType="lpstr">
      <vt:lpstr>Calibri</vt:lpstr>
      <vt:lpstr>Calibri Light</vt:lpstr>
      <vt:lpstr>Retrospectivă</vt:lpstr>
      <vt:lpstr>Cap.3 Obiectul si metoda contabilitatii –comunicarea informatiilor contabile</vt:lpstr>
      <vt:lpstr>OBIECTIVE</vt:lpstr>
      <vt:lpstr>Prezentare PowerPoint</vt:lpstr>
      <vt:lpstr>Prezentare PowerPoint</vt:lpstr>
      <vt:lpstr>Prezentare PowerPoint</vt:lpstr>
      <vt:lpstr>Prezentare PowerPoint</vt:lpstr>
      <vt:lpstr>Prezentare PowerPoint</vt:lpstr>
      <vt:lpstr>ECUATII DE ECHILIBRU A PATRIMONIULUI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Cap.3 Obiectul si metoda contabilitatii –comunicarea informatiilor contabile</dc:title>
  <dc:creator>BonitoStudio</dc:creator>
  <cp:lastModifiedBy>BonitoStudio</cp:lastModifiedBy>
  <cp:revision>5</cp:revision>
  <dcterms:created xsi:type="dcterms:W3CDTF">2020-10-17T15:54:38Z</dcterms:created>
  <dcterms:modified xsi:type="dcterms:W3CDTF">2020-11-02T09:02:02Z</dcterms:modified>
</cp:coreProperties>
</file>