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98" r:id="rId4"/>
    <p:sldId id="293" r:id="rId5"/>
    <p:sldId id="290" r:id="rId6"/>
    <p:sldId id="295" r:id="rId7"/>
    <p:sldId id="296" r:id="rId8"/>
    <p:sldId id="265" r:id="rId9"/>
    <p:sldId id="292" r:id="rId10"/>
    <p:sldId id="268" r:id="rId11"/>
    <p:sldId id="269" r:id="rId12"/>
    <p:sldId id="270" r:id="rId13"/>
    <p:sldId id="276" r:id="rId14"/>
    <p:sldId id="271" r:id="rId15"/>
    <p:sldId id="277" r:id="rId16"/>
    <p:sldId id="278" r:id="rId17"/>
    <p:sldId id="272" r:id="rId18"/>
    <p:sldId id="264" r:id="rId19"/>
    <p:sldId id="260" r:id="rId20"/>
    <p:sldId id="301" r:id="rId21"/>
    <p:sldId id="302" r:id="rId22"/>
    <p:sldId id="261" r:id="rId23"/>
    <p:sldId id="262" r:id="rId24"/>
    <p:sldId id="288" r:id="rId25"/>
    <p:sldId id="30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37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关系图"/>
          <p:cNvPicPr>
            <a:picLocks noChangeAspect="1"/>
          </p:cNvPicPr>
          <p:nvPr/>
        </p:nvPicPr>
        <p:blipFill>
          <a:blip r:embed="rId2"/>
          <a:srcRect r="2528" b="10909"/>
          <a:stretch>
            <a:fillRect/>
          </a:stretch>
        </p:blipFill>
        <p:spPr>
          <a:xfrm>
            <a:off x="239184" y="692150"/>
            <a:ext cx="11885083" cy="611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117" y="549275"/>
            <a:ext cx="12192000" cy="15113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4233" y="2492375"/>
            <a:ext cx="7393517" cy="12223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007533" y="620713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17" y="333375"/>
            <a:ext cx="12192000" cy="100965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1027" name="Picture 3" descr="关系图"/>
          <p:cNvPicPr>
            <a:picLocks noChangeAspect="1"/>
          </p:cNvPicPr>
          <p:nvPr/>
        </p:nvPicPr>
        <p:blipFill>
          <a:blip r:embed="rId13"/>
          <a:srcRect t="1094" r="8122" b="13318"/>
          <a:stretch>
            <a:fillRect/>
          </a:stretch>
        </p:blipFill>
        <p:spPr>
          <a:xfrm>
            <a:off x="7730067" y="4438650"/>
            <a:ext cx="4453467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Rectangle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9" name="Rectangle 5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ldLvl="0" animBg="1"/>
      <p:bldP spid="1028" grpId="0" bldLvl="0"/>
    </p:bld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jraehd.ro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cjraehd.ro" TargetMode="External"/><Relationship Id="rId2" Type="http://schemas.openxmlformats.org/officeDocument/2006/relationships/hyperlink" Target="http://www.cjraehd.ro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744" y="1067435"/>
            <a:ext cx="10674985" cy="1975485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o-RO" altLang="en-US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cs typeface="+mn-lt"/>
              </a:rPr>
              <a:t>Evaluarea nivelului de dezvoltare a copiilor în vederea înscrierii în clasa pregătitoare pentru anul școlar 2021 - 2022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270" y="3042920"/>
            <a:ext cx="3450171" cy="224817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o-RO" alt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- </a:t>
            </a:r>
            <a:r>
              <a:rPr lang="ro-RO" alt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Informare și dezbatere</a:t>
            </a:r>
            <a:r>
              <a:rPr lang="ro-RO" alt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-</a:t>
            </a:r>
          </a:p>
          <a:p>
            <a:endParaRPr lang="ro-RO" alt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I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084" y="3133816"/>
            <a:ext cx="6826645" cy="1376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600" dirty="0">
                <a:solidFill>
                  <a:srgbClr val="0070C0"/>
                </a:solidFill>
              </a:rPr>
              <a:t>Procesul de evaluare - conform calendarului înscrierii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22772"/>
            <a:ext cx="10972800" cy="498037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b="1" dirty="0">
                <a:solidFill>
                  <a:schemeClr val="accent6"/>
                </a:solidFill>
              </a:rPr>
              <a:t>Art. 7. -</a:t>
            </a:r>
            <a:r>
              <a:rPr lang="ro-RO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>
                <a:solidFill>
                  <a:schemeClr val="accent6"/>
                </a:solidFill>
              </a:rPr>
              <a:t>(4)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ro-RO" sz="2400" dirty="0">
                <a:solidFill>
                  <a:schemeClr val="accent6"/>
                </a:solidFill>
              </a:rPr>
              <a:t>și </a:t>
            </a:r>
            <a:r>
              <a:rPr lang="en-US" sz="2400" b="1" dirty="0">
                <a:solidFill>
                  <a:schemeClr val="accent6"/>
                </a:solidFill>
              </a:rPr>
              <a:t>Art. 33.(4) </a:t>
            </a:r>
            <a:endParaRPr lang="ro-RO" sz="2400" dirty="0">
              <a:solidFill>
                <a:schemeClr val="accent6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chemeClr val="accent6"/>
                </a:solidFill>
              </a:rPr>
              <a:t>Perioada</a:t>
            </a:r>
            <a:r>
              <a:rPr lang="en-US" sz="2800" b="1" dirty="0">
                <a:solidFill>
                  <a:schemeClr val="accent6"/>
                </a:solidFill>
              </a:rPr>
              <a:t> de </a:t>
            </a:r>
            <a:r>
              <a:rPr lang="en-US" sz="2800" b="1" dirty="0" err="1">
                <a:solidFill>
                  <a:schemeClr val="accent6"/>
                </a:solidFill>
              </a:rPr>
              <a:t>desfășurare</a:t>
            </a:r>
            <a:r>
              <a:rPr lang="en-US" sz="2800" b="1" dirty="0">
                <a:solidFill>
                  <a:schemeClr val="accent6"/>
                </a:solidFill>
              </a:rPr>
              <a:t> a </a:t>
            </a:r>
            <a:r>
              <a:rPr lang="en-US" sz="2800" b="1" dirty="0" err="1">
                <a:solidFill>
                  <a:schemeClr val="accent6"/>
                </a:solidFill>
              </a:rPr>
              <a:t>activității</a:t>
            </a:r>
            <a:r>
              <a:rPr lang="en-US" sz="2800" b="1" dirty="0">
                <a:solidFill>
                  <a:schemeClr val="accent6"/>
                </a:solidFill>
              </a:rPr>
              <a:t> de </a:t>
            </a:r>
            <a:r>
              <a:rPr lang="en-US" sz="2800" b="1" dirty="0" err="1">
                <a:solidFill>
                  <a:schemeClr val="accent6"/>
                </a:solidFill>
              </a:rPr>
              <a:t>evaluare</a:t>
            </a:r>
            <a:r>
              <a:rPr lang="en-US" sz="2800" b="1" dirty="0">
                <a:solidFill>
                  <a:schemeClr val="accent6"/>
                </a:solidFill>
              </a:rPr>
              <a:t> a </a:t>
            </a:r>
            <a:r>
              <a:rPr lang="en-US" sz="2800" b="1" dirty="0" err="1">
                <a:solidFill>
                  <a:schemeClr val="accent6"/>
                </a:solidFill>
              </a:rPr>
              <a:t>dezvoltării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copiilor</a:t>
            </a:r>
            <a:r>
              <a:rPr lang="ro-RO" sz="2800" b="1" dirty="0">
                <a:solidFill>
                  <a:schemeClr val="accent6"/>
                </a:solidFill>
              </a:rPr>
              <a:t>: </a:t>
            </a:r>
            <a:r>
              <a:rPr lang="ro-RO" sz="2800" b="1" dirty="0">
                <a:solidFill>
                  <a:srgbClr val="FF0000"/>
                </a:solidFill>
              </a:rPr>
              <a:t>22 martie –  27 aprilie 2021.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2800" b="1" dirty="0">
                <a:solidFill>
                  <a:schemeClr val="accent6"/>
                </a:solidFill>
              </a:rPr>
              <a:t>I</a:t>
            </a:r>
            <a:r>
              <a:rPr lang="en-US" sz="2800" b="1" dirty="0" err="1">
                <a:solidFill>
                  <a:schemeClr val="accent6"/>
                </a:solidFill>
              </a:rPr>
              <a:t>ntervalul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orar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ro-RO" sz="2800" b="1" dirty="0">
                <a:solidFill>
                  <a:schemeClr val="accent6"/>
                </a:solidFill>
              </a:rPr>
              <a:t>de evaluare, în cadrul CJRAE:</a:t>
            </a:r>
          </a:p>
          <a:p>
            <a:pPr marL="0" indent="0">
              <a:buNone/>
            </a:pPr>
            <a:r>
              <a:rPr lang="ro-RO" sz="2800" b="1" dirty="0">
                <a:solidFill>
                  <a:schemeClr val="accent6"/>
                </a:solidFill>
              </a:rPr>
              <a:t>                                 luni - vineri: </a:t>
            </a:r>
            <a:r>
              <a:rPr lang="en-US" sz="2800" b="1" dirty="0">
                <a:solidFill>
                  <a:schemeClr val="accent6"/>
                </a:solidFill>
              </a:rPr>
              <a:t>10</a:t>
            </a:r>
            <a:r>
              <a:rPr lang="ro-RO" altLang="en-US" sz="2800" b="1" dirty="0">
                <a:solidFill>
                  <a:schemeClr val="accent6"/>
                </a:solidFill>
              </a:rPr>
              <a:t>.</a:t>
            </a:r>
            <a:r>
              <a:rPr lang="en-US" sz="2800" b="1" dirty="0">
                <a:solidFill>
                  <a:schemeClr val="accent6"/>
                </a:solidFill>
              </a:rPr>
              <a:t>00-18</a:t>
            </a:r>
            <a:r>
              <a:rPr lang="ro-RO" altLang="en-US" sz="2800" b="1" dirty="0">
                <a:solidFill>
                  <a:schemeClr val="accent6"/>
                </a:solidFill>
              </a:rPr>
              <a:t>.</a:t>
            </a:r>
            <a:r>
              <a:rPr lang="en-US" sz="2800" b="1" dirty="0">
                <a:solidFill>
                  <a:schemeClr val="accent6"/>
                </a:solidFill>
              </a:rPr>
              <a:t>00</a:t>
            </a:r>
            <a:endParaRPr lang="ro-RO" sz="2800" b="1" dirty="0">
              <a:solidFill>
                <a:srgbClr val="FF0000"/>
              </a:solidFill>
            </a:endParaRPr>
          </a:p>
          <a:p>
            <a:pPr algn="just"/>
            <a:r>
              <a:rPr lang="ro-RO" sz="2400" dirty="0">
                <a:solidFill>
                  <a:schemeClr val="accent6"/>
                </a:solidFill>
              </a:rPr>
              <a:t>CJRAE va continua procesul de evaluare și după data de 27 aprilie în fiecare zi de joi.</a:t>
            </a:r>
            <a:endParaRPr lang="ro-RO" sz="2400" u="sng" dirty="0">
              <a:solidFill>
                <a:srgbClr val="FF0000"/>
              </a:solidFill>
            </a:endParaRPr>
          </a:p>
          <a:p>
            <a:pPr algn="just"/>
            <a:r>
              <a:rPr lang="ro-RO" sz="2400" u="sng" dirty="0">
                <a:solidFill>
                  <a:schemeClr val="accent6"/>
                </a:solidFill>
              </a:rPr>
              <a:t>A</a:t>
            </a:r>
            <a:r>
              <a:rPr lang="en-US" sz="2400" u="sng" dirty="0" err="1">
                <a:solidFill>
                  <a:schemeClr val="accent6"/>
                </a:solidFill>
              </a:rPr>
              <a:t>dresele</a:t>
            </a:r>
            <a:r>
              <a:rPr lang="en-US" sz="2400" u="sng" dirty="0">
                <a:solidFill>
                  <a:schemeClr val="accent6"/>
                </a:solidFill>
              </a:rPr>
              <a:t> </a:t>
            </a:r>
            <a:r>
              <a:rPr lang="en-US" sz="2400" u="sng" dirty="0" err="1">
                <a:solidFill>
                  <a:schemeClr val="accent6"/>
                </a:solidFill>
              </a:rPr>
              <a:t>instituții</a:t>
            </a:r>
            <a:r>
              <a:rPr lang="ro-RO" sz="2400" u="sng" dirty="0">
                <a:solidFill>
                  <a:schemeClr val="accent6"/>
                </a:solidFill>
              </a:rPr>
              <a:t>lor de învățământ/cabinetele școlare</a:t>
            </a:r>
            <a:r>
              <a:rPr lang="en-US" sz="2400" u="sng" dirty="0">
                <a:solidFill>
                  <a:schemeClr val="accent6"/>
                </a:solidFill>
              </a:rPr>
              <a:t> la care se </a:t>
            </a:r>
            <a:r>
              <a:rPr lang="en-US" sz="2400" u="sng" dirty="0" err="1">
                <a:solidFill>
                  <a:schemeClr val="accent6"/>
                </a:solidFill>
              </a:rPr>
              <a:t>desfășoară</a:t>
            </a:r>
            <a:r>
              <a:rPr lang="en-US" sz="2400" u="sng" dirty="0">
                <a:solidFill>
                  <a:schemeClr val="accent6"/>
                </a:solidFill>
              </a:rPr>
              <a:t> </a:t>
            </a:r>
            <a:r>
              <a:rPr lang="en-US" sz="2400" u="sng" dirty="0" err="1">
                <a:solidFill>
                  <a:schemeClr val="accent6"/>
                </a:solidFill>
              </a:rPr>
              <a:t>evaluarea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ro-RO" sz="2400" dirty="0">
                <a:solidFill>
                  <a:schemeClr val="accent6"/>
                </a:solidFill>
              </a:rPr>
              <a:t>(centrele de evaluare) vor fi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afișate</a:t>
            </a:r>
            <a:r>
              <a:rPr lang="en-US" sz="2400" dirty="0">
                <a:solidFill>
                  <a:schemeClr val="accent6"/>
                </a:solidFill>
              </a:rPr>
              <a:t> la </a:t>
            </a:r>
            <a:r>
              <a:rPr lang="en-US" sz="2400" dirty="0" err="1">
                <a:solidFill>
                  <a:schemeClr val="accent6"/>
                </a:solidFill>
              </a:rPr>
              <a:t>avizierul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și</a:t>
            </a:r>
            <a:r>
              <a:rPr lang="en-US" sz="2400" dirty="0">
                <a:solidFill>
                  <a:schemeClr val="accent6"/>
                </a:solidFill>
              </a:rPr>
              <a:t> pe site-ul </a:t>
            </a:r>
            <a:r>
              <a:rPr lang="en-US" sz="2400" dirty="0" err="1">
                <a:solidFill>
                  <a:schemeClr val="accent6"/>
                </a:solidFill>
              </a:rPr>
              <a:t>unităților</a:t>
            </a:r>
            <a:r>
              <a:rPr lang="en-US" sz="2400" dirty="0">
                <a:solidFill>
                  <a:schemeClr val="accent6"/>
                </a:solidFill>
              </a:rPr>
              <a:t> de </a:t>
            </a:r>
            <a:r>
              <a:rPr lang="en-US" sz="2400" dirty="0" err="1">
                <a:solidFill>
                  <a:schemeClr val="accent6"/>
                </a:solidFill>
              </a:rPr>
              <a:t>învățământ</a:t>
            </a:r>
            <a:r>
              <a:rPr lang="en-US" sz="2400" dirty="0">
                <a:solidFill>
                  <a:schemeClr val="accent6"/>
                </a:solidFill>
              </a:rPr>
              <a:t>, </a:t>
            </a:r>
            <a:r>
              <a:rPr lang="ro-RO" sz="2400" dirty="0">
                <a:solidFill>
                  <a:schemeClr val="accent6"/>
                </a:solidFill>
              </a:rPr>
              <a:t>al </a:t>
            </a:r>
            <a:r>
              <a:rPr lang="en-US" sz="2400" dirty="0">
                <a:solidFill>
                  <a:schemeClr val="accent6"/>
                </a:solidFill>
              </a:rPr>
              <a:t>CJRAE </a:t>
            </a:r>
            <a:r>
              <a:rPr lang="en-US" sz="2400" dirty="0" err="1">
                <a:solidFill>
                  <a:schemeClr val="accent6"/>
                </a:solidFill>
              </a:rPr>
              <a:t>și</a:t>
            </a:r>
            <a:r>
              <a:rPr lang="en-US" sz="2400" dirty="0">
                <a:solidFill>
                  <a:schemeClr val="accent6"/>
                </a:solidFill>
              </a:rPr>
              <a:t> al </a:t>
            </a:r>
            <a:r>
              <a:rPr lang="en-US" sz="2400" dirty="0" err="1">
                <a:solidFill>
                  <a:schemeClr val="accent6"/>
                </a:solidFill>
              </a:rPr>
              <a:t>inspectoratului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școlar</a:t>
            </a:r>
            <a:r>
              <a:rPr lang="en-US" sz="2400" dirty="0">
                <a:solidFill>
                  <a:schemeClr val="accent6"/>
                </a:solidFill>
              </a:rPr>
              <a:t>. </a:t>
            </a:r>
            <a:endParaRPr lang="ro-RO" sz="2400" dirty="0">
              <a:solidFill>
                <a:schemeClr val="accent6"/>
              </a:solidFill>
            </a:endParaRPr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554" y="5637320"/>
            <a:ext cx="2870446" cy="1302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600" dirty="0">
                <a:solidFill>
                  <a:srgbClr val="0070C0"/>
                </a:solidFill>
              </a:rPr>
              <a:t>Rezultatul evaluării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800" b="1" dirty="0">
                <a:solidFill>
                  <a:schemeClr val="accent6"/>
                </a:solidFill>
              </a:rPr>
              <a:t>Art. 7. -</a:t>
            </a:r>
            <a:r>
              <a:rPr lang="ro-RO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>
                <a:solidFill>
                  <a:schemeClr val="accent6"/>
                </a:solidFill>
              </a:rPr>
              <a:t>(5)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endParaRPr lang="ro-RO" sz="2800" dirty="0">
              <a:solidFill>
                <a:schemeClr val="accent6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o-RO" sz="2800" b="1" dirty="0">
                <a:solidFill>
                  <a:schemeClr val="accent6"/>
                </a:solidFill>
              </a:rPr>
              <a:t>Rezultatul evaluării dezvoltării copilului </a:t>
            </a:r>
            <a:r>
              <a:rPr lang="ro-RO" sz="2800" dirty="0">
                <a:solidFill>
                  <a:schemeClr val="accent6"/>
                </a:solidFill>
              </a:rPr>
              <a:t>este: </a:t>
            </a:r>
          </a:p>
          <a:p>
            <a:pPr algn="just"/>
            <a:r>
              <a:rPr lang="ro-RO" sz="2800" dirty="0">
                <a:solidFill>
                  <a:schemeClr val="accent6"/>
                </a:solidFill>
              </a:rPr>
              <a:t>comunicat în scris, prin una din următoarele variante: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ro-RO" sz="2400" dirty="0">
                <a:solidFill>
                  <a:schemeClr val="accent6"/>
                </a:solidFill>
              </a:rPr>
              <a:t>prin e-mail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ro-RO" sz="2400" dirty="0">
                <a:solidFill>
                  <a:schemeClr val="accent6"/>
                </a:solidFill>
              </a:rPr>
              <a:t>prin poștă, cu confirmare de primire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ro-RO" sz="2400" dirty="0">
                <a:solidFill>
                  <a:schemeClr val="accent6"/>
                </a:solidFill>
              </a:rPr>
              <a:t>înmânat direct părintelui care a solicitat evaluarea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o-RO" sz="2800" dirty="0">
                <a:solidFill>
                  <a:schemeClr val="accent6"/>
                </a:solidFill>
              </a:rPr>
              <a:t>„</a:t>
            </a:r>
            <a:r>
              <a:rPr lang="en-US" sz="2800" b="1" dirty="0" err="1">
                <a:solidFill>
                  <a:schemeClr val="accent6"/>
                </a:solidFill>
              </a:rPr>
              <a:t>Rezultatul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evaluării</a:t>
            </a:r>
            <a:r>
              <a:rPr lang="en-US" sz="2800" b="1" dirty="0">
                <a:solidFill>
                  <a:schemeClr val="accent6"/>
                </a:solidFill>
              </a:rPr>
              <a:t> nu </a:t>
            </a:r>
            <a:r>
              <a:rPr lang="en-US" sz="2800" b="1" dirty="0" err="1">
                <a:solidFill>
                  <a:schemeClr val="accent6"/>
                </a:solidFill>
              </a:rPr>
              <a:t>poate</a:t>
            </a:r>
            <a:r>
              <a:rPr lang="en-US" sz="2800" b="1" dirty="0">
                <a:solidFill>
                  <a:schemeClr val="accent6"/>
                </a:solidFill>
              </a:rPr>
              <a:t> fi </a:t>
            </a:r>
            <a:r>
              <a:rPr lang="en-US" sz="2800" b="1" dirty="0" err="1">
                <a:solidFill>
                  <a:schemeClr val="accent6"/>
                </a:solidFill>
              </a:rPr>
              <a:t>contestat</a:t>
            </a:r>
            <a:r>
              <a:rPr lang="ro-RO" altLang="en-US" sz="2800" b="1" dirty="0">
                <a:solidFill>
                  <a:schemeClr val="accent6"/>
                </a:solidFill>
              </a:rPr>
              <a:t> și are caracter confidențial</a:t>
            </a:r>
            <a:r>
              <a:rPr lang="ro-RO" altLang="en-US" sz="2800" dirty="0">
                <a:solidFill>
                  <a:schemeClr val="accent6"/>
                </a:solidFill>
              </a:rPr>
              <a:t>.</a:t>
            </a:r>
            <a:r>
              <a:rPr lang="ro-RO" sz="2800" dirty="0">
                <a:solidFill>
                  <a:schemeClr val="accent6"/>
                </a:solidFill>
              </a:rPr>
              <a:t>”</a:t>
            </a:r>
            <a:endParaRPr lang="en-US" sz="28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403242"/>
          </a:xfrm>
        </p:spPr>
        <p:txBody>
          <a:bodyPr/>
          <a:lstStyle/>
          <a:p>
            <a:r>
              <a:rPr lang="ro-RO" sz="2800" dirty="0">
                <a:solidFill>
                  <a:srgbClr val="0070C0"/>
                </a:solidFill>
              </a:rPr>
              <a:t>Ce vor transmite unitățile de învățământ preșcolar și CJRAE către Comisia județeană de înscriere în învățământul primar?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19922"/>
            <a:ext cx="10972800" cy="4306241"/>
          </a:xfrm>
        </p:spPr>
        <p:txBody>
          <a:bodyPr/>
          <a:lstStyle/>
          <a:p>
            <a:pPr marL="0" indent="0">
              <a:buNone/>
            </a:pPr>
            <a:r>
              <a:rPr lang="ro-RO" sz="2800" b="1" dirty="0">
                <a:solidFill>
                  <a:schemeClr val="accent6"/>
                </a:solidFill>
              </a:rPr>
              <a:t>Art. 7 (6) și Calendarul înscrierii</a:t>
            </a:r>
          </a:p>
          <a:p>
            <a:pPr algn="just"/>
            <a:r>
              <a:rPr lang="ro-RO" sz="2800" dirty="0">
                <a:solidFill>
                  <a:schemeClr val="accent6"/>
                </a:solidFill>
              </a:rPr>
              <a:t>La data de </a:t>
            </a:r>
            <a:r>
              <a:rPr lang="ro-RO" sz="2800" b="1" u="sng" dirty="0">
                <a:solidFill>
                  <a:schemeClr val="accent6"/>
                </a:solidFill>
              </a:rPr>
              <a:t>29 aprilie 2021</a:t>
            </a:r>
            <a:r>
              <a:rPr lang="ro-RO" sz="2800" dirty="0">
                <a:solidFill>
                  <a:schemeClr val="accent6"/>
                </a:solidFill>
              </a:rPr>
              <a:t>, u</a:t>
            </a:r>
            <a:r>
              <a:rPr lang="en-US" sz="2800" dirty="0" err="1">
                <a:solidFill>
                  <a:schemeClr val="accent6"/>
                </a:solidFill>
              </a:rPr>
              <a:t>nitățile</a:t>
            </a:r>
            <a:r>
              <a:rPr lang="en-US" sz="2800" dirty="0">
                <a:solidFill>
                  <a:schemeClr val="accent6"/>
                </a:solidFill>
              </a:rPr>
              <a:t> de </a:t>
            </a:r>
            <a:r>
              <a:rPr lang="en-US" sz="2800" dirty="0" err="1">
                <a:solidFill>
                  <a:schemeClr val="accent6"/>
                </a:solidFill>
              </a:rPr>
              <a:t>învățământ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preșcolar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și</a:t>
            </a:r>
            <a:r>
              <a:rPr lang="en-US" sz="2800" dirty="0">
                <a:solidFill>
                  <a:schemeClr val="accent6"/>
                </a:solidFill>
              </a:rPr>
              <a:t> CJRAE transmit </a:t>
            </a:r>
            <a:r>
              <a:rPr lang="ro-RO" sz="2800" dirty="0">
                <a:solidFill>
                  <a:schemeClr val="accent6"/>
                </a:solidFill>
              </a:rPr>
              <a:t>C</a:t>
            </a:r>
            <a:r>
              <a:rPr lang="en-US" sz="2800" dirty="0" err="1">
                <a:solidFill>
                  <a:schemeClr val="accent6"/>
                </a:solidFill>
              </a:rPr>
              <a:t>omisiei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județene</a:t>
            </a:r>
            <a:r>
              <a:rPr lang="ro-RO" sz="2800" dirty="0">
                <a:solidFill>
                  <a:schemeClr val="accent6"/>
                </a:solidFill>
              </a:rPr>
              <a:t>:</a:t>
            </a:r>
            <a:endParaRPr lang="ro-RO" altLang="en-US" sz="2800" u="sng" dirty="0">
              <a:solidFill>
                <a:schemeClr val="accent6"/>
              </a:solidFill>
              <a:highlight>
                <a:srgbClr val="FFFF00"/>
              </a:highlight>
              <a:sym typeface="+mn-ea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400" u="sng" dirty="0" err="1">
                <a:solidFill>
                  <a:schemeClr val="accent6"/>
                </a:solidFill>
                <a:highlight>
                  <a:srgbClr val="FFFF00"/>
                </a:highlight>
              </a:rPr>
              <a:t>listele</a:t>
            </a:r>
            <a:r>
              <a:rPr lang="en-US" sz="2400" u="sng" dirty="0">
                <a:solidFill>
                  <a:schemeClr val="accent6"/>
                </a:solidFill>
                <a:highlight>
                  <a:srgbClr val="FFFF00"/>
                </a:highlight>
              </a:rPr>
              <a:t> </a:t>
            </a:r>
            <a:r>
              <a:rPr lang="en-US" sz="2400" u="sng" dirty="0" err="1">
                <a:solidFill>
                  <a:schemeClr val="accent6"/>
                </a:solidFill>
                <a:highlight>
                  <a:srgbClr val="FFFF00"/>
                </a:highlight>
              </a:rPr>
              <a:t>nominale</a:t>
            </a:r>
            <a:r>
              <a:rPr lang="en-US" sz="2400" u="sng" dirty="0">
                <a:solidFill>
                  <a:schemeClr val="accent6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accent6"/>
                </a:solidFill>
                <a:highlight>
                  <a:srgbClr val="FFFF00"/>
                </a:highlight>
              </a:rPr>
              <a:t>ale </a:t>
            </a:r>
            <a:r>
              <a:rPr lang="en-US" sz="2400" dirty="0" err="1">
                <a:solidFill>
                  <a:schemeClr val="accent6"/>
                </a:solidFill>
                <a:highlight>
                  <a:srgbClr val="FFFF00"/>
                </a:highlight>
              </a:rPr>
              <a:t>copiilor</a:t>
            </a:r>
            <a:r>
              <a:rPr lang="en-US" sz="2400" dirty="0">
                <a:solidFill>
                  <a:schemeClr val="accent6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 err="1">
                <a:solidFill>
                  <a:schemeClr val="accent6"/>
                </a:solidFill>
                <a:highlight>
                  <a:srgbClr val="FFFF00"/>
                </a:highlight>
              </a:rPr>
              <a:t>cărora</a:t>
            </a:r>
            <a:r>
              <a:rPr lang="en-US" sz="2400" dirty="0">
                <a:solidFill>
                  <a:schemeClr val="accent6"/>
                </a:solidFill>
                <a:highlight>
                  <a:srgbClr val="FFFF00"/>
                </a:highlight>
              </a:rPr>
              <a:t> li s-au </a:t>
            </a:r>
            <a:r>
              <a:rPr lang="en-US" sz="2400" dirty="0" err="1">
                <a:solidFill>
                  <a:schemeClr val="accent6"/>
                </a:solidFill>
                <a:highlight>
                  <a:srgbClr val="FFFF00"/>
                </a:highlight>
              </a:rPr>
              <a:t>eliberat</a:t>
            </a:r>
            <a:r>
              <a:rPr lang="en-US" sz="2400" dirty="0">
                <a:solidFill>
                  <a:schemeClr val="accent6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 err="1">
                <a:solidFill>
                  <a:schemeClr val="accent6"/>
                </a:solidFill>
                <a:highlight>
                  <a:srgbClr val="FFFF00"/>
                </a:highlight>
              </a:rPr>
              <a:t>recomandări</a:t>
            </a:r>
            <a:r>
              <a:rPr lang="en-US" sz="2400" u="sng" dirty="0">
                <a:solidFill>
                  <a:schemeClr val="accent6"/>
                </a:solidFill>
                <a:highlight>
                  <a:srgbClr val="FFFF00"/>
                </a:highlight>
                <a:sym typeface="+mn-ea"/>
              </a:rPr>
              <a:t> </a:t>
            </a:r>
            <a:endParaRPr lang="ro-RO" sz="2400" u="sng" dirty="0">
              <a:solidFill>
                <a:schemeClr val="accent6"/>
              </a:solidFill>
              <a:highlight>
                <a:srgbClr val="FFFF00"/>
              </a:highlight>
              <a:sym typeface="+mn-ea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400" u="sng" dirty="0" err="1">
                <a:solidFill>
                  <a:schemeClr val="accent6"/>
                </a:solidFill>
                <a:highlight>
                  <a:srgbClr val="FFFF00"/>
                </a:highlight>
                <a:sym typeface="+mn-ea"/>
              </a:rPr>
              <a:t>procesele-verbale</a:t>
            </a:r>
            <a:r>
              <a:rPr lang="ro-RO" altLang="en-US" sz="2400" u="sng" dirty="0">
                <a:solidFill>
                  <a:schemeClr val="accent6"/>
                </a:solidFill>
                <a:highlight>
                  <a:srgbClr val="FFFF00"/>
                </a:highlight>
                <a:sym typeface="+mn-ea"/>
              </a:rPr>
              <a:t> </a:t>
            </a:r>
            <a:r>
              <a:rPr lang="ro-RO" altLang="en-US" sz="2400" dirty="0">
                <a:solidFill>
                  <a:schemeClr val="accent6"/>
                </a:solidFill>
                <a:highlight>
                  <a:srgbClr val="FFFF00"/>
                </a:highlight>
                <a:sym typeface="+mn-ea"/>
              </a:rPr>
              <a:t>cu numele copiilor și rezultatele evaluării</a:t>
            </a:r>
            <a:endParaRPr lang="ro-RO" sz="2400" dirty="0">
              <a:solidFill>
                <a:schemeClr val="accent6"/>
              </a:solidFill>
            </a:endParaRPr>
          </a:p>
          <a:p>
            <a:pPr algn="just"/>
            <a:endParaRPr lang="en-US" sz="2800" dirty="0">
              <a:solidFill>
                <a:schemeClr val="accent6"/>
              </a:solidFill>
            </a:endParaRP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7F19204D-2F76-4071-A8C2-5F11E6290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685" y="4225772"/>
            <a:ext cx="2974020" cy="190039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200" dirty="0">
                <a:solidFill>
                  <a:srgbClr val="0070C0"/>
                </a:solidFill>
              </a:rPr>
              <a:t>Unde pot fi înscriși copiii cu CES 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o-RO" sz="2800" dirty="0">
                <a:solidFill>
                  <a:schemeClr val="accent6"/>
                </a:solidFill>
                <a:highlight>
                  <a:srgbClr val="FFFF00"/>
                </a:highlight>
              </a:rPr>
              <a:t>În învățământul de masă</a:t>
            </a:r>
            <a:r>
              <a:rPr lang="ro-RO" sz="2800" dirty="0">
                <a:solidFill>
                  <a:schemeClr val="accent6"/>
                </a:solidFill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o-RO" sz="2800" dirty="0">
                <a:solidFill>
                  <a:schemeClr val="accent6"/>
                </a:solidFill>
                <a:highlight>
                  <a:srgbClr val="FFFF00"/>
                </a:highlight>
              </a:rPr>
              <a:t>În învățământul special sau special integrat</a:t>
            </a:r>
            <a:r>
              <a:rPr lang="ro-RO" sz="2800" dirty="0">
                <a:solidFill>
                  <a:schemeClr val="accent6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n-US" sz="2800" b="1" dirty="0">
                <a:solidFill>
                  <a:schemeClr val="accent6"/>
                </a:solidFill>
              </a:rPr>
              <a:t>Art. 35. - (1)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endParaRPr lang="ro-RO" sz="2800" dirty="0">
              <a:solidFill>
                <a:schemeClr val="accent6"/>
              </a:solidFill>
            </a:endParaRPr>
          </a:p>
          <a:p>
            <a:pPr algn="just"/>
            <a:r>
              <a:rPr lang="en-US" sz="2800" u="sng" dirty="0" err="1">
                <a:solidFill>
                  <a:schemeClr val="accent6"/>
                </a:solidFill>
              </a:rPr>
              <a:t>Copiii</a:t>
            </a:r>
            <a:r>
              <a:rPr lang="en-US" sz="2800" u="sng" dirty="0">
                <a:solidFill>
                  <a:schemeClr val="accent6"/>
                </a:solidFill>
              </a:rPr>
              <a:t> cu </a:t>
            </a:r>
            <a:r>
              <a:rPr lang="en-US" sz="2800" u="sng" dirty="0" err="1">
                <a:solidFill>
                  <a:schemeClr val="accent6"/>
                </a:solidFill>
              </a:rPr>
              <a:t>cerințe</a:t>
            </a:r>
            <a:r>
              <a:rPr lang="en-US" sz="2800" u="sng" dirty="0">
                <a:solidFill>
                  <a:schemeClr val="accent6"/>
                </a:solidFill>
              </a:rPr>
              <a:t> </a:t>
            </a:r>
            <a:r>
              <a:rPr lang="en-US" sz="2800" u="sng" dirty="0" err="1">
                <a:solidFill>
                  <a:schemeClr val="accent6"/>
                </a:solidFill>
              </a:rPr>
              <a:t>educaționale</a:t>
            </a:r>
            <a:r>
              <a:rPr lang="en-US" sz="2800" u="sng" dirty="0">
                <a:solidFill>
                  <a:schemeClr val="accent6"/>
                </a:solidFill>
              </a:rPr>
              <a:t> </a:t>
            </a:r>
            <a:r>
              <a:rPr lang="en-US" sz="2800" u="sng" dirty="0" err="1">
                <a:solidFill>
                  <a:schemeClr val="accent6"/>
                </a:solidFill>
              </a:rPr>
              <a:t>speciale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i="1" dirty="0">
                <a:solidFill>
                  <a:schemeClr val="accent6"/>
                </a:solidFill>
              </a:rPr>
              <a:t>pot</a:t>
            </a:r>
            <a:r>
              <a:rPr lang="en-US" sz="2800" dirty="0">
                <a:solidFill>
                  <a:schemeClr val="accent6"/>
                </a:solidFill>
              </a:rPr>
              <a:t> fi </a:t>
            </a:r>
            <a:r>
              <a:rPr lang="en-US" sz="2800" dirty="0" err="1">
                <a:solidFill>
                  <a:schemeClr val="accent6"/>
                </a:solidFill>
              </a:rPr>
              <a:t>înscriși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în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școlile</a:t>
            </a:r>
            <a:r>
              <a:rPr lang="en-US" sz="2800" dirty="0">
                <a:solidFill>
                  <a:schemeClr val="accent6"/>
                </a:solidFill>
              </a:rPr>
              <a:t> de </a:t>
            </a:r>
            <a:r>
              <a:rPr lang="en-US" sz="2800" dirty="0" err="1">
                <a:solidFill>
                  <a:schemeClr val="accent6"/>
                </a:solidFill>
              </a:rPr>
              <a:t>masă</a:t>
            </a:r>
            <a:r>
              <a:rPr lang="en-US" sz="2800" dirty="0">
                <a:solidFill>
                  <a:schemeClr val="accent6"/>
                </a:solidFill>
              </a:rPr>
              <a:t>.</a:t>
            </a:r>
          </a:p>
          <a:p>
            <a:pPr algn="just"/>
            <a:r>
              <a:rPr lang="en-US" sz="2800" b="1" dirty="0">
                <a:solidFill>
                  <a:schemeClr val="accent6"/>
                </a:solidFill>
              </a:rPr>
              <a:t>(2)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În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situațiile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în</a:t>
            </a:r>
            <a:r>
              <a:rPr lang="en-US" sz="2800" dirty="0">
                <a:solidFill>
                  <a:schemeClr val="accent6"/>
                </a:solidFill>
              </a:rPr>
              <a:t> care </a:t>
            </a:r>
            <a:r>
              <a:rPr lang="en-US" sz="2800" dirty="0" err="1">
                <a:solidFill>
                  <a:schemeClr val="accent6"/>
                </a:solidFill>
              </a:rPr>
              <a:t>orientarea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școlară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impune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înscrierea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în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învățământul</a:t>
            </a:r>
            <a:r>
              <a:rPr lang="en-US" sz="2800" dirty="0">
                <a:solidFill>
                  <a:schemeClr val="accent6"/>
                </a:solidFill>
              </a:rPr>
              <a:t> special, </a:t>
            </a:r>
            <a:r>
              <a:rPr lang="en-US" sz="2800" dirty="0" err="1">
                <a:solidFill>
                  <a:schemeClr val="accent6"/>
                </a:solidFill>
              </a:rPr>
              <a:t>părinții</a:t>
            </a:r>
            <a:r>
              <a:rPr lang="en-US" sz="2800" dirty="0">
                <a:solidFill>
                  <a:schemeClr val="accent6"/>
                </a:solidFill>
              </a:rPr>
              <a:t> se </a:t>
            </a:r>
            <a:r>
              <a:rPr lang="en-US" sz="2800" dirty="0" err="1">
                <a:solidFill>
                  <a:schemeClr val="accent6"/>
                </a:solidFill>
              </a:rPr>
              <a:t>adresează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școlii</a:t>
            </a:r>
            <a:r>
              <a:rPr lang="en-US" sz="2800" dirty="0">
                <a:solidFill>
                  <a:schemeClr val="accent6"/>
                </a:solidFill>
              </a:rPr>
              <a:t> de </a:t>
            </a:r>
            <a:r>
              <a:rPr lang="en-US" sz="2800" dirty="0" err="1">
                <a:solidFill>
                  <a:schemeClr val="accent6"/>
                </a:solidFill>
              </a:rPr>
              <a:t>circumscripție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sau</a:t>
            </a:r>
            <a:r>
              <a:rPr lang="en-US" sz="2800" dirty="0">
                <a:solidFill>
                  <a:schemeClr val="accent6"/>
                </a:solidFill>
              </a:rPr>
              <a:t> CJRAE</a:t>
            </a:r>
            <a:r>
              <a:rPr lang="ro-RO" altLang="en-US" sz="2800" dirty="0">
                <a:solidFill>
                  <a:schemeClr val="accent6"/>
                </a:solidFill>
              </a:rPr>
              <a:t> </a:t>
            </a:r>
            <a:r>
              <a:rPr lang="ro-RO" altLang="en-US" sz="2800" i="1" dirty="0">
                <a:solidFill>
                  <a:schemeClr val="accent6"/>
                </a:solidFill>
              </a:rPr>
              <a:t>(prin Serviciul de Evaluare și Orientare Școlară și Profesională)</a:t>
            </a:r>
            <a:r>
              <a:rPr lang="en-US" sz="2800" dirty="0">
                <a:solidFill>
                  <a:schemeClr val="accent6"/>
                </a:solidFill>
              </a:rPr>
              <a:t>, de la care </a:t>
            </a:r>
            <a:r>
              <a:rPr lang="en-US" sz="2800" dirty="0" err="1">
                <a:solidFill>
                  <a:schemeClr val="accent6"/>
                </a:solidFill>
              </a:rPr>
              <a:t>primesc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informațiile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necesare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pentru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înscrierea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în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învățământul</a:t>
            </a:r>
            <a:r>
              <a:rPr lang="en-US" sz="2800" dirty="0">
                <a:solidFill>
                  <a:schemeClr val="accent6"/>
                </a:solidFill>
              </a:rPr>
              <a:t> special.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600" dirty="0">
                <a:solidFill>
                  <a:srgbClr val="0070C0"/>
                </a:solidFill>
              </a:rPr>
              <a:t>Până la ce vârstă se înscriu copiii cu CES în învățământul primar special sau special integrat?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dirty="0">
                <a:solidFill>
                  <a:schemeClr val="accent6"/>
                </a:solidFill>
              </a:rPr>
              <a:t>Art. 8.</a:t>
            </a:r>
            <a:r>
              <a:rPr lang="en-US" dirty="0">
                <a:solidFill>
                  <a:schemeClr val="accent6"/>
                </a:solidFill>
              </a:rPr>
              <a:t>  </a:t>
            </a:r>
            <a:endParaRPr lang="ro-RO" dirty="0">
              <a:solidFill>
                <a:schemeClr val="accent6"/>
              </a:solidFill>
            </a:endParaRPr>
          </a:p>
          <a:p>
            <a:pPr algn="just"/>
            <a:r>
              <a:rPr lang="ro-RO" dirty="0">
                <a:solidFill>
                  <a:schemeClr val="accent6"/>
                </a:solidFill>
              </a:rPr>
              <a:t>„</a:t>
            </a:r>
            <a:r>
              <a:rPr lang="en-US" dirty="0" err="1">
                <a:solidFill>
                  <a:schemeClr val="accent6"/>
                </a:solidFill>
              </a:rPr>
              <a:t>În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clasa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pregătitoare</a:t>
            </a:r>
            <a:r>
              <a:rPr lang="en-US" dirty="0">
                <a:solidFill>
                  <a:schemeClr val="accent6"/>
                </a:solidFill>
              </a:rPr>
              <a:t> din </a:t>
            </a:r>
            <a:r>
              <a:rPr lang="en-US" dirty="0" err="1">
                <a:solidFill>
                  <a:schemeClr val="accent6"/>
                </a:solidFill>
              </a:rPr>
              <a:t>învățământul</a:t>
            </a:r>
            <a:r>
              <a:rPr lang="en-US" dirty="0">
                <a:solidFill>
                  <a:schemeClr val="accent6"/>
                </a:solidFill>
              </a:rPr>
              <a:t> special </a:t>
            </a:r>
            <a:r>
              <a:rPr lang="en-US" dirty="0" err="1">
                <a:solidFill>
                  <a:schemeClr val="accent6"/>
                </a:solidFill>
              </a:rPr>
              <a:t>și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învățământul</a:t>
            </a:r>
            <a:r>
              <a:rPr lang="en-US" dirty="0">
                <a:solidFill>
                  <a:schemeClr val="accent6"/>
                </a:solidFill>
              </a:rPr>
              <a:t> special </a:t>
            </a:r>
            <a:r>
              <a:rPr lang="en-US" dirty="0" err="1">
                <a:solidFill>
                  <a:schemeClr val="accent6"/>
                </a:solidFill>
              </a:rPr>
              <a:t>integrat</a:t>
            </a:r>
            <a:r>
              <a:rPr lang="en-US" dirty="0">
                <a:solidFill>
                  <a:schemeClr val="accent6"/>
                </a:solidFill>
              </a:rPr>
              <a:t> cu </a:t>
            </a:r>
            <a:r>
              <a:rPr lang="en-US" dirty="0" err="1">
                <a:solidFill>
                  <a:schemeClr val="accent6"/>
                </a:solidFill>
              </a:rPr>
              <a:t>clasa</a:t>
            </a:r>
            <a:r>
              <a:rPr lang="en-US" dirty="0">
                <a:solidFill>
                  <a:schemeClr val="accent6"/>
                </a:solidFill>
              </a:rPr>
              <a:t>/ </a:t>
            </a:r>
            <a:r>
              <a:rPr lang="en-US" dirty="0" err="1">
                <a:solidFill>
                  <a:schemeClr val="accent6"/>
                </a:solidFill>
              </a:rPr>
              <a:t>grupa</a:t>
            </a:r>
            <a:r>
              <a:rPr lang="en-US" dirty="0">
                <a:solidFill>
                  <a:schemeClr val="accent6"/>
                </a:solidFill>
              </a:rPr>
              <a:t> sunt </a:t>
            </a:r>
            <a:r>
              <a:rPr lang="en-US" dirty="0" err="1">
                <a:solidFill>
                  <a:schemeClr val="accent6"/>
                </a:solidFill>
              </a:rPr>
              <a:t>înscriși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copii</a:t>
            </a:r>
            <a:r>
              <a:rPr lang="en-US" dirty="0">
                <a:solidFill>
                  <a:schemeClr val="accent6"/>
                </a:solidFill>
              </a:rPr>
              <a:t> cu </a:t>
            </a:r>
            <a:r>
              <a:rPr lang="en-US" i="1" u="sng" dirty="0" err="1">
                <a:solidFill>
                  <a:schemeClr val="accent6"/>
                </a:solidFill>
              </a:rPr>
              <a:t>cerințe</a:t>
            </a:r>
            <a:r>
              <a:rPr lang="en-US" i="1" u="sng" dirty="0">
                <a:solidFill>
                  <a:schemeClr val="accent6"/>
                </a:solidFill>
              </a:rPr>
              <a:t> </a:t>
            </a:r>
            <a:r>
              <a:rPr lang="en-US" i="1" u="sng" dirty="0" err="1">
                <a:solidFill>
                  <a:schemeClr val="accent6"/>
                </a:solidFill>
              </a:rPr>
              <a:t>educaționale</a:t>
            </a:r>
            <a:r>
              <a:rPr lang="en-US" i="1" u="sng" dirty="0">
                <a:solidFill>
                  <a:schemeClr val="accent6"/>
                </a:solidFill>
              </a:rPr>
              <a:t> </a:t>
            </a:r>
            <a:r>
              <a:rPr lang="en-US" i="1" u="sng" dirty="0" err="1">
                <a:solidFill>
                  <a:schemeClr val="accent6"/>
                </a:solidFill>
              </a:rPr>
              <a:t>speciale</a:t>
            </a:r>
            <a:r>
              <a:rPr lang="en-US" dirty="0">
                <a:solidFill>
                  <a:schemeClr val="accent6"/>
                </a:solidFill>
              </a:rPr>
              <a:t>, care </a:t>
            </a:r>
            <a:r>
              <a:rPr lang="en-US" dirty="0" err="1">
                <a:solidFill>
                  <a:schemeClr val="accent6"/>
                </a:solidFill>
                <a:highlight>
                  <a:srgbClr val="FFFF00"/>
                </a:highlight>
              </a:rPr>
              <a:t>împlinesc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</a:rPr>
              <a:t> </a:t>
            </a:r>
            <a:r>
              <a:rPr lang="en-US" dirty="0" err="1">
                <a:solidFill>
                  <a:schemeClr val="accent6"/>
                </a:solidFill>
                <a:highlight>
                  <a:srgbClr val="FFFF00"/>
                </a:highlight>
              </a:rPr>
              <a:t>vârsta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</a:rPr>
              <a:t> de 8 ani </a:t>
            </a:r>
            <a:r>
              <a:rPr lang="en-US" dirty="0" err="1">
                <a:solidFill>
                  <a:schemeClr val="accent6"/>
                </a:solidFill>
                <a:highlight>
                  <a:srgbClr val="FFFF00"/>
                </a:highlight>
              </a:rPr>
              <a:t>până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</a:rPr>
              <a:t> la data </a:t>
            </a:r>
            <a:r>
              <a:rPr lang="en-US" dirty="0" err="1">
                <a:solidFill>
                  <a:schemeClr val="accent6"/>
                </a:solidFill>
                <a:highlight>
                  <a:srgbClr val="FFFF00"/>
                </a:highlight>
              </a:rPr>
              <a:t>începerii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</a:rPr>
              <a:t> </a:t>
            </a:r>
            <a:r>
              <a:rPr lang="en-US" dirty="0" err="1">
                <a:solidFill>
                  <a:schemeClr val="accent6"/>
                </a:solidFill>
                <a:highlight>
                  <a:srgbClr val="FFFF00"/>
                </a:highlight>
              </a:rPr>
              <a:t>anului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</a:rPr>
              <a:t> </a:t>
            </a:r>
            <a:r>
              <a:rPr lang="en-US" dirty="0" err="1">
                <a:solidFill>
                  <a:schemeClr val="accent6"/>
                </a:solidFill>
                <a:highlight>
                  <a:srgbClr val="FFFF00"/>
                </a:highlight>
              </a:rPr>
              <a:t>școlar</a:t>
            </a:r>
            <a:r>
              <a:rPr lang="en-US" dirty="0">
                <a:solidFill>
                  <a:schemeClr val="accent6"/>
                </a:solidFill>
              </a:rPr>
              <a:t>.</a:t>
            </a:r>
            <a:r>
              <a:rPr lang="ro-RO" dirty="0">
                <a:solidFill>
                  <a:schemeClr val="accent6"/>
                </a:solidFill>
              </a:rPr>
              <a:t>”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endParaRPr lang="ro-RO" dirty="0">
              <a:solidFill>
                <a:schemeClr val="accent6"/>
              </a:solidFill>
            </a:endParaRPr>
          </a:p>
          <a:p>
            <a:pPr algn="just"/>
            <a:r>
              <a:rPr lang="ro-RO" dirty="0">
                <a:solidFill>
                  <a:schemeClr val="accent6"/>
                </a:solidFill>
              </a:rPr>
              <a:t>„</a:t>
            </a:r>
            <a:r>
              <a:rPr lang="en-US" dirty="0">
                <a:solidFill>
                  <a:schemeClr val="accent6"/>
                </a:solidFill>
              </a:rPr>
              <a:t>La </a:t>
            </a:r>
            <a:r>
              <a:rPr lang="en-US" dirty="0" err="1">
                <a:solidFill>
                  <a:schemeClr val="accent6"/>
                </a:solidFill>
              </a:rPr>
              <a:t>solicitarea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scrisă</a:t>
            </a:r>
            <a:r>
              <a:rPr lang="en-US" dirty="0">
                <a:solidFill>
                  <a:schemeClr val="accent6"/>
                </a:solidFill>
              </a:rPr>
              <a:t> a </a:t>
            </a:r>
            <a:r>
              <a:rPr lang="en-US" dirty="0" err="1">
                <a:solidFill>
                  <a:schemeClr val="accent6"/>
                </a:solidFill>
              </a:rPr>
              <a:t>părinților</a:t>
            </a:r>
            <a:r>
              <a:rPr lang="en-US" dirty="0">
                <a:solidFill>
                  <a:schemeClr val="accent6"/>
                </a:solidFill>
              </a:rPr>
              <a:t>, pot fi </a:t>
            </a:r>
            <a:r>
              <a:rPr lang="en-US" dirty="0" err="1">
                <a:solidFill>
                  <a:schemeClr val="accent6"/>
                </a:solidFill>
              </a:rPr>
              <a:t>înscriși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în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clasa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pregătitoare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și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copii</a:t>
            </a:r>
            <a:r>
              <a:rPr lang="en-US" dirty="0">
                <a:solidFill>
                  <a:schemeClr val="accent6"/>
                </a:solidFill>
              </a:rPr>
              <a:t> cu </a:t>
            </a:r>
            <a:r>
              <a:rPr lang="en-US" dirty="0" err="1">
                <a:solidFill>
                  <a:schemeClr val="accent6"/>
                </a:solidFill>
              </a:rPr>
              <a:t>cerințe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educaționale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speciale</a:t>
            </a:r>
            <a:r>
              <a:rPr lang="en-US" dirty="0">
                <a:solidFill>
                  <a:schemeClr val="accent6"/>
                </a:solidFill>
              </a:rPr>
              <a:t> cu </a:t>
            </a:r>
            <a:r>
              <a:rPr lang="en-US" dirty="0" err="1">
                <a:solidFill>
                  <a:schemeClr val="accent6"/>
                </a:solidFill>
              </a:rPr>
              <a:t>vârste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cuprinse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  <a:highlight>
                  <a:srgbClr val="FFFF00"/>
                </a:highlight>
              </a:rPr>
              <a:t>între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</a:rPr>
              <a:t> 6 </a:t>
            </a:r>
            <a:r>
              <a:rPr lang="en-US" dirty="0" err="1">
                <a:solidFill>
                  <a:schemeClr val="accent6"/>
                </a:solidFill>
                <a:highlight>
                  <a:srgbClr val="FFFF00"/>
                </a:highlight>
              </a:rPr>
              <a:t>și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</a:rPr>
              <a:t> 8 ani</a:t>
            </a:r>
            <a:r>
              <a:rPr lang="ro-RO" altLang="en-US" dirty="0">
                <a:solidFill>
                  <a:schemeClr val="accent6"/>
                </a:solidFill>
                <a:highlight>
                  <a:srgbClr val="FFFF00"/>
                </a:highlight>
              </a:rPr>
              <a:t> 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</a:rPr>
              <a:t>la data </a:t>
            </a:r>
            <a:r>
              <a:rPr lang="en-US" dirty="0" err="1">
                <a:solidFill>
                  <a:schemeClr val="accent6"/>
                </a:solidFill>
                <a:highlight>
                  <a:srgbClr val="FFFF00"/>
                </a:highlight>
              </a:rPr>
              <a:t>începerii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</a:rPr>
              <a:t> </a:t>
            </a:r>
            <a:r>
              <a:rPr lang="en-US" dirty="0" err="1">
                <a:solidFill>
                  <a:schemeClr val="accent6"/>
                </a:solidFill>
                <a:highlight>
                  <a:srgbClr val="FFFF00"/>
                </a:highlight>
              </a:rPr>
              <a:t>anului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</a:rPr>
              <a:t> </a:t>
            </a:r>
            <a:r>
              <a:rPr lang="en-US" dirty="0" err="1">
                <a:solidFill>
                  <a:schemeClr val="accent6"/>
                </a:solidFill>
                <a:highlight>
                  <a:srgbClr val="FFFF00"/>
                </a:highlight>
              </a:rPr>
              <a:t>școlar</a:t>
            </a:r>
            <a:r>
              <a:rPr lang="en-US" dirty="0">
                <a:solidFill>
                  <a:schemeClr val="accent6"/>
                </a:solidFill>
              </a:rPr>
              <a:t>.</a:t>
            </a:r>
            <a:r>
              <a:rPr lang="ro-RO" dirty="0">
                <a:solidFill>
                  <a:schemeClr val="accent6"/>
                </a:solidFill>
              </a:rPr>
              <a:t>”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200" dirty="0">
                <a:solidFill>
                  <a:srgbClr val="0070C0"/>
                </a:solidFill>
              </a:rPr>
              <a:t>Înscrierea copiilor cu CES în învățământul special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dirty="0">
                <a:solidFill>
                  <a:schemeClr val="accent6"/>
                </a:solidFill>
              </a:rPr>
              <a:t>Art. 36. - (1) </a:t>
            </a:r>
            <a:endParaRPr lang="ro-RO" b="1" dirty="0">
              <a:solidFill>
                <a:schemeClr val="accent6"/>
              </a:solidFill>
            </a:endParaRPr>
          </a:p>
          <a:p>
            <a:pPr algn="just"/>
            <a:r>
              <a:rPr lang="ro-RO" u="sng" dirty="0">
                <a:solidFill>
                  <a:schemeClr val="accent6"/>
                </a:solidFill>
                <a:highlight>
                  <a:srgbClr val="FFFF00"/>
                </a:highlight>
              </a:rPr>
              <a:t>„</a:t>
            </a:r>
            <a:r>
              <a:rPr lang="en-US" u="sng" dirty="0" err="1">
                <a:solidFill>
                  <a:schemeClr val="accent6"/>
                </a:solidFill>
                <a:highlight>
                  <a:srgbClr val="FFFF00"/>
                </a:highlight>
              </a:rPr>
              <a:t>Înscrierea</a:t>
            </a:r>
            <a:r>
              <a:rPr lang="en-US" u="sng" dirty="0">
                <a:solidFill>
                  <a:schemeClr val="accent6"/>
                </a:solidFill>
                <a:highlight>
                  <a:srgbClr val="FFFF00"/>
                </a:highlight>
              </a:rPr>
              <a:t> </a:t>
            </a:r>
            <a:r>
              <a:rPr lang="en-US" u="sng" dirty="0" err="1">
                <a:solidFill>
                  <a:schemeClr val="accent6"/>
                </a:solidFill>
                <a:highlight>
                  <a:srgbClr val="FFFF00"/>
                </a:highlight>
              </a:rPr>
              <a:t>copiilor</a:t>
            </a:r>
            <a:r>
              <a:rPr lang="en-US" u="sng" dirty="0">
                <a:solidFill>
                  <a:schemeClr val="accent6"/>
                </a:solidFill>
                <a:highlight>
                  <a:srgbClr val="FFFF00"/>
                </a:highlight>
              </a:rPr>
              <a:t> cu </a:t>
            </a:r>
            <a:r>
              <a:rPr lang="en-US" u="sng" dirty="0" err="1">
                <a:solidFill>
                  <a:schemeClr val="accent6"/>
                </a:solidFill>
                <a:highlight>
                  <a:srgbClr val="FFFF00"/>
                </a:highlight>
              </a:rPr>
              <a:t>cerințe</a:t>
            </a:r>
            <a:r>
              <a:rPr lang="en-US" u="sng" dirty="0">
                <a:solidFill>
                  <a:schemeClr val="accent6"/>
                </a:solidFill>
                <a:highlight>
                  <a:srgbClr val="FFFF00"/>
                </a:highlight>
              </a:rPr>
              <a:t> </a:t>
            </a:r>
            <a:r>
              <a:rPr lang="en-US" u="sng" dirty="0" err="1">
                <a:solidFill>
                  <a:schemeClr val="accent6"/>
                </a:solidFill>
                <a:highlight>
                  <a:srgbClr val="FFFF00"/>
                </a:highlight>
              </a:rPr>
              <a:t>educaționale</a:t>
            </a:r>
            <a:r>
              <a:rPr lang="en-US" u="sng" dirty="0">
                <a:solidFill>
                  <a:schemeClr val="accent6"/>
                </a:solidFill>
                <a:highlight>
                  <a:srgbClr val="FFFF00"/>
                </a:highlight>
              </a:rPr>
              <a:t> </a:t>
            </a:r>
            <a:r>
              <a:rPr lang="en-US" u="sng" dirty="0" err="1">
                <a:solidFill>
                  <a:schemeClr val="accent6"/>
                </a:solidFill>
                <a:highlight>
                  <a:srgbClr val="FFFF00"/>
                </a:highlight>
              </a:rPr>
              <a:t>speciale</a:t>
            </a:r>
            <a:r>
              <a:rPr lang="en-US" u="sng" dirty="0">
                <a:solidFill>
                  <a:schemeClr val="accent6"/>
                </a:solidFill>
                <a:highlight>
                  <a:srgbClr val="FFFF00"/>
                </a:highlight>
              </a:rPr>
              <a:t> </a:t>
            </a:r>
            <a:r>
              <a:rPr lang="en-US" u="sng" dirty="0" err="1">
                <a:solidFill>
                  <a:schemeClr val="accent6"/>
                </a:solidFill>
                <a:highlight>
                  <a:srgbClr val="FFFF00"/>
                </a:highlight>
              </a:rPr>
              <a:t>în</a:t>
            </a:r>
            <a:r>
              <a:rPr lang="en-US" u="sng" dirty="0">
                <a:solidFill>
                  <a:schemeClr val="accent6"/>
                </a:solidFill>
                <a:highlight>
                  <a:srgbClr val="FFFF00"/>
                </a:highlight>
              </a:rPr>
              <a:t> </a:t>
            </a:r>
            <a:r>
              <a:rPr lang="en-US" u="sng" dirty="0" err="1">
                <a:solidFill>
                  <a:schemeClr val="accent6"/>
                </a:solidFill>
                <a:highlight>
                  <a:srgbClr val="FFFF00"/>
                </a:highlight>
              </a:rPr>
              <a:t>învățământul</a:t>
            </a:r>
            <a:r>
              <a:rPr lang="en-US" u="sng" dirty="0">
                <a:solidFill>
                  <a:schemeClr val="accent6"/>
                </a:solidFill>
                <a:highlight>
                  <a:srgbClr val="FFFF00"/>
                </a:highlight>
              </a:rPr>
              <a:t> special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</a:rPr>
              <a:t> </a:t>
            </a:r>
            <a:r>
              <a:rPr lang="en-US" i="1" dirty="0">
                <a:solidFill>
                  <a:schemeClr val="accent6"/>
                </a:solidFill>
                <a:highlight>
                  <a:srgbClr val="FFFF00"/>
                </a:highlight>
              </a:rPr>
              <a:t>se face direct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</a:rPr>
              <a:t> la </a:t>
            </a:r>
            <a:r>
              <a:rPr lang="en-US" dirty="0" err="1">
                <a:solidFill>
                  <a:schemeClr val="accent6"/>
                </a:solidFill>
                <a:highlight>
                  <a:srgbClr val="FFFF00"/>
                </a:highlight>
              </a:rPr>
              <a:t>unitatea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</a:rPr>
              <a:t> de </a:t>
            </a:r>
            <a:r>
              <a:rPr lang="en-US" dirty="0" err="1">
                <a:solidFill>
                  <a:schemeClr val="accent6"/>
                </a:solidFill>
                <a:highlight>
                  <a:srgbClr val="FFFF00"/>
                </a:highlight>
              </a:rPr>
              <a:t>învățământ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</a:rPr>
              <a:t> </a:t>
            </a:r>
            <a:r>
              <a:rPr lang="en-US" dirty="0" err="1">
                <a:solidFill>
                  <a:schemeClr val="accent6"/>
                </a:solidFill>
                <a:highlight>
                  <a:srgbClr val="FFFF00"/>
                </a:highlight>
              </a:rPr>
              <a:t>specială</a:t>
            </a:r>
            <a:r>
              <a:rPr lang="en-US" dirty="0">
                <a:solidFill>
                  <a:schemeClr val="accent6"/>
                </a:solidFill>
              </a:rPr>
              <a:t>, cu </a:t>
            </a:r>
            <a:r>
              <a:rPr lang="en-US" dirty="0" err="1">
                <a:solidFill>
                  <a:schemeClr val="accent6"/>
                </a:solidFill>
              </a:rPr>
              <a:t>documentele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prevăzute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ro-RO" dirty="0">
                <a:solidFill>
                  <a:schemeClr val="accent6"/>
                </a:solidFill>
              </a:rPr>
              <a:t>în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metodologie</a:t>
            </a:r>
            <a:r>
              <a:rPr lang="en-US" dirty="0">
                <a:solidFill>
                  <a:schemeClr val="accent6"/>
                </a:solidFill>
              </a:rPr>
              <a:t>, la care se </a:t>
            </a:r>
            <a:r>
              <a:rPr lang="en-US" dirty="0" err="1">
                <a:solidFill>
                  <a:schemeClr val="accent6"/>
                </a:solidFill>
              </a:rPr>
              <a:t>adaugă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documentul</a:t>
            </a:r>
            <a:r>
              <a:rPr lang="en-US" dirty="0">
                <a:solidFill>
                  <a:schemeClr val="accent6"/>
                </a:solidFill>
              </a:rPr>
              <a:t> care </a:t>
            </a:r>
            <a:r>
              <a:rPr lang="en-US" dirty="0" err="1">
                <a:solidFill>
                  <a:schemeClr val="accent6"/>
                </a:solidFill>
              </a:rPr>
              <a:t>atestă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orientarea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către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învățământul</a:t>
            </a:r>
            <a:r>
              <a:rPr lang="en-US" dirty="0">
                <a:solidFill>
                  <a:schemeClr val="accent6"/>
                </a:solidFill>
              </a:rPr>
              <a:t> special</a:t>
            </a:r>
            <a:r>
              <a:rPr lang="ro-RO" dirty="0">
                <a:solidFill>
                  <a:schemeClr val="accent6"/>
                </a:solidFill>
              </a:rPr>
              <a:t>” </a:t>
            </a:r>
            <a:r>
              <a:rPr lang="ro-RO" i="1" dirty="0">
                <a:solidFill>
                  <a:schemeClr val="accent6"/>
                </a:solidFill>
              </a:rPr>
              <a:t>(de la CJRAE)</a:t>
            </a:r>
            <a:r>
              <a:rPr lang="ro-RO" altLang="en-US" dirty="0">
                <a:solidFill>
                  <a:schemeClr val="accent6"/>
                </a:solidFill>
              </a:rPr>
              <a:t>.</a:t>
            </a:r>
          </a:p>
          <a:p>
            <a:pPr algn="just"/>
            <a:r>
              <a:rPr lang="ro-RO" altLang="en-US" b="1" dirty="0">
                <a:solidFill>
                  <a:schemeClr val="accent6"/>
                </a:solidFill>
              </a:rPr>
              <a:t>(4) „</a:t>
            </a:r>
            <a:r>
              <a:rPr lang="ro-RO" altLang="en-US" dirty="0">
                <a:solidFill>
                  <a:schemeClr val="accent6"/>
                </a:solidFill>
              </a:rPr>
              <a:t>Toți copiii care au orientarea școlară pentru învățământul special vor fi înmatriculați conform solicitării.”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600" dirty="0">
                <a:solidFill>
                  <a:srgbClr val="0070C0"/>
                </a:solidFill>
              </a:rPr>
              <a:t>Situațiile excepționale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800" b="1" dirty="0">
                <a:solidFill>
                  <a:schemeClr val="accent6"/>
                </a:solidFill>
              </a:rPr>
              <a:t>Art. 53.(2)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endParaRPr lang="ro-RO" sz="2800" dirty="0">
              <a:solidFill>
                <a:schemeClr val="accent6"/>
              </a:solidFill>
            </a:endParaRPr>
          </a:p>
          <a:p>
            <a:pPr marL="0" indent="0" algn="just">
              <a:buNone/>
            </a:pPr>
            <a:endParaRPr lang="ro-RO" sz="2800" dirty="0">
              <a:solidFill>
                <a:schemeClr val="accent6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o-RO" sz="2800" dirty="0">
                <a:solidFill>
                  <a:schemeClr val="accent6"/>
                </a:solidFill>
                <a:highlight>
                  <a:srgbClr val="FFFF00"/>
                </a:highlight>
              </a:rPr>
              <a:t>Copiii care împlinesc 6 ani până la 31 august 2021, inclusiv,</a:t>
            </a:r>
            <a:r>
              <a:rPr lang="en-US" sz="2800" dirty="0">
                <a:solidFill>
                  <a:schemeClr val="accent6"/>
                </a:solidFill>
                <a:highlight>
                  <a:srgbClr val="FFFF00"/>
                </a:highlight>
              </a:rPr>
              <a:t> </a:t>
            </a:r>
            <a:r>
              <a:rPr lang="ro-RO" sz="2800" dirty="0">
                <a:solidFill>
                  <a:schemeClr val="accent6"/>
                </a:solidFill>
                <a:highlight>
                  <a:srgbClr val="FFFF00"/>
                </a:highlight>
              </a:rPr>
              <a:t>ai căror părinți solicită</a:t>
            </a:r>
            <a:r>
              <a:rPr lang="en-US" sz="2800" dirty="0">
                <a:solidFill>
                  <a:schemeClr val="accent6"/>
                </a:solidFill>
                <a:highlight>
                  <a:srgbClr val="FFFF00"/>
                </a:highlight>
              </a:rPr>
              <a:t> </a:t>
            </a:r>
            <a:r>
              <a:rPr lang="en-US" sz="2800" dirty="0" err="1">
                <a:solidFill>
                  <a:schemeClr val="accent6"/>
                </a:solidFill>
                <a:highlight>
                  <a:srgbClr val="FFFF00"/>
                </a:highlight>
              </a:rPr>
              <a:t>amânarea</a:t>
            </a:r>
            <a:r>
              <a:rPr lang="en-US" sz="2800" dirty="0">
                <a:solidFill>
                  <a:schemeClr val="accent6"/>
                </a:solidFill>
                <a:highlight>
                  <a:srgbClr val="FFFF00"/>
                </a:highlight>
              </a:rPr>
              <a:t> </a:t>
            </a:r>
            <a:r>
              <a:rPr lang="en-US" sz="2800" dirty="0" err="1">
                <a:solidFill>
                  <a:schemeClr val="accent6"/>
                </a:solidFill>
                <a:highlight>
                  <a:srgbClr val="FFFF00"/>
                </a:highlight>
              </a:rPr>
              <a:t>înscrierii</a:t>
            </a:r>
            <a:r>
              <a:rPr lang="en-US" sz="2800" dirty="0">
                <a:solidFill>
                  <a:schemeClr val="accent6"/>
                </a:solidFill>
                <a:highlight>
                  <a:srgbClr val="FFFF00"/>
                </a:highlight>
              </a:rPr>
              <a:t> </a:t>
            </a:r>
            <a:r>
              <a:rPr lang="en-US" sz="2800" dirty="0" err="1">
                <a:solidFill>
                  <a:schemeClr val="accent6"/>
                </a:solidFill>
                <a:highlight>
                  <a:srgbClr val="FFFF00"/>
                </a:highlight>
              </a:rPr>
              <a:t>în</a:t>
            </a:r>
            <a:r>
              <a:rPr lang="ro-RO" altLang="en-US" sz="2800" dirty="0">
                <a:solidFill>
                  <a:schemeClr val="accent6"/>
                </a:solidFill>
                <a:highlight>
                  <a:srgbClr val="FFFF00"/>
                </a:highlight>
              </a:rPr>
              <a:t> </a:t>
            </a:r>
            <a:r>
              <a:rPr lang="en-US" sz="2800" dirty="0" err="1">
                <a:solidFill>
                  <a:schemeClr val="accent6"/>
                </a:solidFill>
                <a:highlight>
                  <a:srgbClr val="FFFF00"/>
                </a:highlight>
              </a:rPr>
              <a:t>învățământul</a:t>
            </a:r>
            <a:r>
              <a:rPr lang="en-US" sz="2800" dirty="0">
                <a:solidFill>
                  <a:schemeClr val="accent6"/>
                </a:solidFill>
                <a:highlight>
                  <a:srgbClr val="FFFF00"/>
                </a:highlight>
              </a:rPr>
              <a:t> </a:t>
            </a:r>
            <a:r>
              <a:rPr lang="en-US" sz="2800" dirty="0" err="1">
                <a:solidFill>
                  <a:schemeClr val="accent6"/>
                </a:solidFill>
                <a:highlight>
                  <a:srgbClr val="FFFF00"/>
                </a:highlight>
              </a:rPr>
              <a:t>primar</a:t>
            </a:r>
            <a:r>
              <a:rPr lang="ro-RO" sz="2800" dirty="0">
                <a:solidFill>
                  <a:schemeClr val="accent6"/>
                </a:solidFill>
                <a:highlight>
                  <a:srgbClr val="FFFF00"/>
                </a:highlight>
              </a:rPr>
              <a:t>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o-RO" sz="2800" dirty="0">
                <a:solidFill>
                  <a:schemeClr val="accent6"/>
                </a:solidFill>
                <a:highlight>
                  <a:srgbClr val="FFFF00"/>
                </a:highlight>
              </a:rPr>
              <a:t>C</a:t>
            </a:r>
            <a:r>
              <a:rPr lang="en-US" sz="2800" dirty="0" err="1">
                <a:solidFill>
                  <a:schemeClr val="accent6"/>
                </a:solidFill>
                <a:highlight>
                  <a:srgbClr val="FFFF00"/>
                </a:highlight>
              </a:rPr>
              <a:t>opii</a:t>
            </a:r>
            <a:r>
              <a:rPr lang="ro-RO" sz="2800" dirty="0">
                <a:solidFill>
                  <a:schemeClr val="accent6"/>
                </a:solidFill>
                <a:highlight>
                  <a:srgbClr val="FFFF00"/>
                </a:highlight>
              </a:rPr>
              <a:t>i</a:t>
            </a:r>
            <a:r>
              <a:rPr lang="en-US" sz="2800" dirty="0">
                <a:solidFill>
                  <a:schemeClr val="accent6"/>
                </a:solidFill>
                <a:highlight>
                  <a:srgbClr val="FFFF00"/>
                </a:highlight>
              </a:rPr>
              <a:t> care</a:t>
            </a:r>
            <a:r>
              <a:rPr lang="ro-RO" sz="2800" dirty="0">
                <a:solidFill>
                  <a:schemeClr val="accent6"/>
                </a:solidFill>
                <a:highlight>
                  <a:srgbClr val="FFFF00"/>
                </a:highlight>
              </a:rPr>
              <a:t> împlinesc 6 ani începând cu 1 ianuarie 2022, ai căror părinți cer înscrierea mai repede în învățământul primar.</a:t>
            </a:r>
            <a:endParaRPr lang="ro-RO" sz="2800" dirty="0">
              <a:solidFill>
                <a:schemeClr val="accent6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o-RO" sz="2800" i="1" u="sng" dirty="0">
                <a:solidFill>
                  <a:schemeClr val="accent6"/>
                </a:solidFill>
              </a:rPr>
              <a:t>Cererile</a:t>
            </a:r>
            <a:r>
              <a:rPr lang="ro-RO" sz="2800" dirty="0">
                <a:solidFill>
                  <a:schemeClr val="accent6"/>
                </a:solidFill>
              </a:rPr>
              <a:t> vor fi adresate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Comisi</a:t>
            </a:r>
            <a:r>
              <a:rPr lang="ro-RO" sz="2800" b="1" dirty="0">
                <a:solidFill>
                  <a:schemeClr val="accent6"/>
                </a:solidFill>
              </a:rPr>
              <a:t>ei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județene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ro-RO" sz="2800" b="1" dirty="0">
                <a:solidFill>
                  <a:schemeClr val="accent6"/>
                </a:solidFill>
              </a:rPr>
              <a:t>de înscriere în învățământul primar</a:t>
            </a:r>
            <a:r>
              <a:rPr lang="ro-RO" sz="2800" dirty="0">
                <a:solidFill>
                  <a:schemeClr val="accent6"/>
                </a:solidFill>
              </a:rPr>
              <a:t> din cadrul ISJ</a:t>
            </a:r>
            <a:r>
              <a:rPr lang="en-US" sz="2800" dirty="0">
                <a:solidFill>
                  <a:schemeClr val="accent6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600" dirty="0">
                <a:solidFill>
                  <a:srgbClr val="0070C0"/>
                </a:solidFill>
              </a:rPr>
              <a:t>Informații pe care le pot obține părinții prin telverde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800" b="1" dirty="0">
                <a:solidFill>
                  <a:schemeClr val="accent6"/>
                </a:solidFill>
              </a:rPr>
              <a:t>Art. 12.</a:t>
            </a:r>
            <a:r>
              <a:rPr lang="ro-RO" altLang="en-US" sz="2800" b="1" dirty="0">
                <a:solidFill>
                  <a:schemeClr val="accent6"/>
                </a:solidFill>
              </a:rPr>
              <a:t> (1) </a:t>
            </a:r>
            <a:r>
              <a:rPr lang="en-US" sz="2800" b="1" dirty="0">
                <a:solidFill>
                  <a:schemeClr val="accent6"/>
                </a:solidFill>
              </a:rPr>
              <a:t>(2)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endParaRPr lang="ro-RO" dirty="0">
              <a:solidFill>
                <a:schemeClr val="accent6"/>
              </a:solidFill>
            </a:endParaRPr>
          </a:p>
          <a:p>
            <a:pPr algn="just"/>
            <a:r>
              <a:rPr lang="en-US" sz="2800" dirty="0" err="1">
                <a:solidFill>
                  <a:schemeClr val="accent6"/>
                </a:solidFill>
              </a:rPr>
              <a:t>Comisia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județeană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asigură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instituirea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și</a:t>
            </a:r>
            <a:r>
              <a:rPr lang="ro-RO" alt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funcționarea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unui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highlight>
                  <a:srgbClr val="00FF00"/>
                </a:highlight>
              </a:rPr>
              <a:t>telverde</a:t>
            </a:r>
            <a:r>
              <a:rPr lang="en-US" sz="2800" dirty="0">
                <a:solidFill>
                  <a:schemeClr val="accent6"/>
                </a:solidFill>
              </a:rPr>
              <a:t>, care </a:t>
            </a:r>
            <a:r>
              <a:rPr lang="en-US" sz="2800" b="1" dirty="0" err="1">
                <a:solidFill>
                  <a:schemeClr val="accent6"/>
                </a:solidFill>
                <a:highlight>
                  <a:srgbClr val="00FF00"/>
                </a:highlight>
              </a:rPr>
              <a:t>va</a:t>
            </a:r>
            <a:r>
              <a:rPr lang="en-US" sz="2800" b="1" dirty="0">
                <a:solidFill>
                  <a:schemeClr val="accent6"/>
                </a:solidFill>
                <a:highlight>
                  <a:srgbClr val="00FF00"/>
                </a:highlight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highlight>
                  <a:srgbClr val="00FF00"/>
                </a:highlight>
              </a:rPr>
              <a:t>funcționa</a:t>
            </a:r>
            <a:r>
              <a:rPr lang="en-US" sz="2800" b="1" dirty="0">
                <a:solidFill>
                  <a:schemeClr val="accent6"/>
                </a:solidFill>
                <a:highlight>
                  <a:srgbClr val="00FF00"/>
                </a:highlight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highlight>
                  <a:srgbClr val="00FF00"/>
                </a:highlight>
              </a:rPr>
              <a:t>până</a:t>
            </a:r>
            <a:r>
              <a:rPr lang="en-US" sz="2800" b="1" dirty="0">
                <a:solidFill>
                  <a:schemeClr val="accent6"/>
                </a:solidFill>
                <a:highlight>
                  <a:srgbClr val="00FF00"/>
                </a:highlight>
              </a:rPr>
              <a:t> la data de </a:t>
            </a:r>
            <a:r>
              <a:rPr lang="ro-RO" altLang="en-US" sz="2800" b="1" dirty="0">
                <a:solidFill>
                  <a:schemeClr val="accent6"/>
                </a:solidFill>
                <a:highlight>
                  <a:srgbClr val="00FF00"/>
                </a:highlight>
              </a:rPr>
              <a:t>4</a:t>
            </a:r>
            <a:r>
              <a:rPr lang="en-US" sz="2800" b="1" dirty="0">
                <a:solidFill>
                  <a:schemeClr val="accent6"/>
                </a:solidFill>
                <a:highlight>
                  <a:srgbClr val="00FF00"/>
                </a:highlight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highlight>
                  <a:srgbClr val="00FF00"/>
                </a:highlight>
              </a:rPr>
              <a:t>iu</a:t>
            </a:r>
            <a:r>
              <a:rPr lang="ro-RO" altLang="en-US" sz="2800" b="1" dirty="0" err="1">
                <a:solidFill>
                  <a:schemeClr val="accent6"/>
                </a:solidFill>
                <a:highlight>
                  <a:srgbClr val="00FF00"/>
                </a:highlight>
              </a:rPr>
              <a:t>ni</a:t>
            </a:r>
            <a:r>
              <a:rPr lang="en-US" sz="2800" b="1" dirty="0" err="1">
                <a:solidFill>
                  <a:schemeClr val="accent6"/>
                </a:solidFill>
                <a:highlight>
                  <a:srgbClr val="00FF00"/>
                </a:highlight>
              </a:rPr>
              <a:t>e</a:t>
            </a:r>
            <a:r>
              <a:rPr lang="en-US" sz="2800" b="1" dirty="0">
                <a:solidFill>
                  <a:schemeClr val="accent6"/>
                </a:solidFill>
                <a:highlight>
                  <a:srgbClr val="00FF00"/>
                </a:highlight>
              </a:rPr>
              <a:t> 2021</a:t>
            </a:r>
            <a:r>
              <a:rPr lang="en-US" sz="2800" dirty="0">
                <a:solidFill>
                  <a:schemeClr val="accent6"/>
                </a:solidFill>
              </a:rPr>
              <a:t>, la care </a:t>
            </a:r>
            <a:r>
              <a:rPr lang="en-US" sz="2800" dirty="0" err="1">
                <a:solidFill>
                  <a:schemeClr val="accent6"/>
                </a:solidFill>
              </a:rPr>
              <a:t>părinții</a:t>
            </a:r>
            <a:r>
              <a:rPr lang="en-US" sz="2800" dirty="0">
                <a:solidFill>
                  <a:schemeClr val="accent6"/>
                </a:solidFill>
              </a:rPr>
              <a:t>/ </a:t>
            </a:r>
            <a:r>
              <a:rPr lang="en-US" sz="2800" dirty="0" err="1">
                <a:solidFill>
                  <a:schemeClr val="accent6"/>
                </a:solidFill>
              </a:rPr>
              <a:t>tutorii</a:t>
            </a:r>
            <a:r>
              <a:rPr lang="en-US" sz="2800" dirty="0">
                <a:solidFill>
                  <a:schemeClr val="accent6"/>
                </a:solidFill>
              </a:rPr>
              <a:t> legal </a:t>
            </a:r>
            <a:r>
              <a:rPr lang="en-US" sz="2800" dirty="0" err="1">
                <a:solidFill>
                  <a:schemeClr val="accent6"/>
                </a:solidFill>
              </a:rPr>
              <a:t>instituiți</a:t>
            </a:r>
            <a:r>
              <a:rPr lang="en-US" sz="2800" dirty="0">
                <a:solidFill>
                  <a:schemeClr val="accent6"/>
                </a:solidFill>
              </a:rPr>
              <a:t>/ </a:t>
            </a:r>
            <a:r>
              <a:rPr lang="en-US" sz="2800" dirty="0" err="1">
                <a:solidFill>
                  <a:schemeClr val="accent6"/>
                </a:solidFill>
              </a:rPr>
              <a:t>reprezentanții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legali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și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alte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persoane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interesate</a:t>
            </a:r>
            <a:r>
              <a:rPr lang="en-US" sz="2800" dirty="0">
                <a:solidFill>
                  <a:schemeClr val="accent6"/>
                </a:solidFill>
              </a:rPr>
              <a:t> pot </a:t>
            </a:r>
            <a:r>
              <a:rPr lang="en-US" sz="2800" dirty="0" err="1">
                <a:solidFill>
                  <a:schemeClr val="accent6"/>
                </a:solidFill>
              </a:rPr>
              <a:t>obține</a:t>
            </a:r>
            <a:r>
              <a:rPr lang="en-US" sz="2800" dirty="0">
                <a:solidFill>
                  <a:schemeClr val="accent6"/>
                </a:solidFill>
              </a:rPr>
              <a:t>, </a:t>
            </a:r>
            <a:r>
              <a:rPr lang="en-US" sz="2800" dirty="0" err="1">
                <a:solidFill>
                  <a:schemeClr val="accent6"/>
                </a:solidFill>
              </a:rPr>
              <a:t>gratuit</a:t>
            </a:r>
            <a:r>
              <a:rPr lang="en-US" sz="2800" dirty="0">
                <a:solidFill>
                  <a:schemeClr val="accent6"/>
                </a:solidFill>
              </a:rPr>
              <a:t>, </a:t>
            </a:r>
            <a:r>
              <a:rPr lang="en-US" sz="2800" dirty="0" err="1">
                <a:solidFill>
                  <a:schemeClr val="accent6"/>
                </a:solidFill>
              </a:rPr>
              <a:t>informații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referitoare</a:t>
            </a:r>
            <a:r>
              <a:rPr lang="en-US" sz="2800" dirty="0">
                <a:solidFill>
                  <a:schemeClr val="accent6"/>
                </a:solidFill>
              </a:rPr>
              <a:t> la </a:t>
            </a:r>
            <a:r>
              <a:rPr lang="en-US" sz="2800" dirty="0" err="1">
                <a:solidFill>
                  <a:schemeClr val="accent6"/>
                </a:solidFill>
              </a:rPr>
              <a:t>înscrierea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copiilor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în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învățământul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primar</a:t>
            </a:r>
            <a:r>
              <a:rPr lang="ro-RO" sz="2800" dirty="0">
                <a:solidFill>
                  <a:schemeClr val="bg1"/>
                </a:solidFill>
              </a:rPr>
              <a:t>: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0 800 816 </a:t>
            </a:r>
            <a:r>
              <a:rPr lang="ro-RO" altLang="en-US" sz="2800" b="1" dirty="0">
                <a:solidFill>
                  <a:schemeClr val="bg1"/>
                </a:solidFill>
              </a:rPr>
              <a:t>254</a:t>
            </a:r>
            <a:r>
              <a:rPr lang="ro-RO" altLang="en-US" sz="2800" dirty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610" y="4565650"/>
            <a:ext cx="3336757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solidFill>
                  <a:srgbClr val="0070C0"/>
                </a:solidFill>
              </a:rPr>
              <a:t>Protecția datelor cu caracter personal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454371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b="1" dirty="0">
                <a:solidFill>
                  <a:schemeClr val="accent6"/>
                </a:solidFill>
              </a:rPr>
              <a:t>Art. 57. –</a:t>
            </a:r>
            <a:r>
              <a:rPr lang="ro-RO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>
                <a:solidFill>
                  <a:schemeClr val="accent6"/>
                </a:solidFill>
              </a:rPr>
              <a:t>(1)</a:t>
            </a:r>
            <a:endParaRPr lang="ro-RO" sz="2800" b="1" dirty="0">
              <a:solidFill>
                <a:schemeClr val="accent6"/>
              </a:solidFill>
            </a:endParaRPr>
          </a:p>
          <a:p>
            <a:pPr algn="just"/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ro-RO" sz="2800" dirty="0">
                <a:solidFill>
                  <a:schemeClr val="accent6"/>
                </a:solidFill>
              </a:rPr>
              <a:t>„</a:t>
            </a:r>
            <a:r>
              <a:rPr lang="en-US" sz="2800" dirty="0" err="1">
                <a:solidFill>
                  <a:schemeClr val="accent6"/>
                </a:solidFill>
              </a:rPr>
              <a:t>În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conformitate</a:t>
            </a:r>
            <a:r>
              <a:rPr lang="en-US" sz="2800" dirty="0">
                <a:solidFill>
                  <a:schemeClr val="accent6"/>
                </a:solidFill>
              </a:rPr>
              <a:t> cu </a:t>
            </a:r>
            <a:r>
              <a:rPr lang="en-US" sz="2800" dirty="0" err="1">
                <a:solidFill>
                  <a:schemeClr val="accent6"/>
                </a:solidFill>
              </a:rPr>
              <a:t>prevederile</a:t>
            </a:r>
            <a:r>
              <a:rPr lang="en-US" sz="2800" dirty="0">
                <a:solidFill>
                  <a:schemeClr val="accent6"/>
                </a:solidFill>
              </a:rPr>
              <a:t> Art.5 </a:t>
            </a:r>
            <a:r>
              <a:rPr lang="en-US" sz="2800" dirty="0" err="1">
                <a:solidFill>
                  <a:schemeClr val="accent6"/>
                </a:solidFill>
              </a:rPr>
              <a:t>alin</a:t>
            </a:r>
            <a:r>
              <a:rPr lang="en-US" sz="2800" dirty="0">
                <a:solidFill>
                  <a:schemeClr val="accent6"/>
                </a:solidFill>
              </a:rPr>
              <a:t> (1) lit. e) din </a:t>
            </a:r>
            <a:r>
              <a:rPr lang="en-US" sz="2800" dirty="0" err="1">
                <a:solidFill>
                  <a:schemeClr val="accent6"/>
                </a:solidFill>
              </a:rPr>
              <a:t>Regulamentul</a:t>
            </a:r>
            <a:r>
              <a:rPr lang="en-US" sz="2800" dirty="0">
                <a:solidFill>
                  <a:schemeClr val="accent6"/>
                </a:solidFill>
              </a:rPr>
              <a:t> (UE) nr. 2016/679 al </a:t>
            </a:r>
            <a:r>
              <a:rPr lang="en-US" sz="2800" dirty="0" err="1">
                <a:solidFill>
                  <a:schemeClr val="accent6"/>
                </a:solidFill>
              </a:rPr>
              <a:t>Parlamentului</a:t>
            </a:r>
            <a:r>
              <a:rPr lang="en-US" sz="2800" dirty="0">
                <a:solidFill>
                  <a:schemeClr val="accent6"/>
                </a:solidFill>
              </a:rPr>
              <a:t> European </a:t>
            </a:r>
            <a:r>
              <a:rPr lang="en-US" sz="2800" dirty="0" err="1">
                <a:solidFill>
                  <a:schemeClr val="accent6"/>
                </a:solidFill>
              </a:rPr>
              <a:t>și</a:t>
            </a:r>
            <a:r>
              <a:rPr lang="en-US" sz="2800" dirty="0">
                <a:solidFill>
                  <a:schemeClr val="accent6"/>
                </a:solidFill>
              </a:rPr>
              <a:t> al </a:t>
            </a:r>
            <a:r>
              <a:rPr lang="en-US" sz="2800" dirty="0" err="1">
                <a:solidFill>
                  <a:schemeClr val="accent6"/>
                </a:solidFill>
              </a:rPr>
              <a:t>Consiliului</a:t>
            </a:r>
            <a:r>
              <a:rPr lang="en-US" sz="2800" dirty="0">
                <a:solidFill>
                  <a:schemeClr val="accent6"/>
                </a:solidFill>
              </a:rPr>
              <a:t> din 27 </a:t>
            </a:r>
            <a:r>
              <a:rPr lang="en-US" sz="2800" dirty="0" err="1">
                <a:solidFill>
                  <a:schemeClr val="accent6"/>
                </a:solidFill>
              </a:rPr>
              <a:t>aprilie</a:t>
            </a:r>
            <a:r>
              <a:rPr lang="en-US" sz="2800" dirty="0">
                <a:solidFill>
                  <a:schemeClr val="accent6"/>
                </a:solidFill>
              </a:rPr>
              <a:t> 2016 </a:t>
            </a:r>
            <a:r>
              <a:rPr lang="en-US" sz="2800" dirty="0" err="1">
                <a:solidFill>
                  <a:schemeClr val="accent6"/>
                </a:solidFill>
              </a:rPr>
              <a:t>privind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u="sng" dirty="0" err="1">
                <a:solidFill>
                  <a:schemeClr val="accent6"/>
                </a:solidFill>
              </a:rPr>
              <a:t>protecția</a:t>
            </a:r>
            <a:r>
              <a:rPr lang="en-US" sz="2800" u="sng" dirty="0">
                <a:solidFill>
                  <a:schemeClr val="accent6"/>
                </a:solidFill>
              </a:rPr>
              <a:t> </a:t>
            </a:r>
            <a:r>
              <a:rPr lang="en-US" sz="2800" u="sng" dirty="0" err="1">
                <a:solidFill>
                  <a:schemeClr val="accent6"/>
                </a:solidFill>
              </a:rPr>
              <a:t>persoanelor</a:t>
            </a:r>
            <a:r>
              <a:rPr lang="en-US" sz="2800" u="sng" dirty="0">
                <a:solidFill>
                  <a:schemeClr val="accent6"/>
                </a:solidFill>
              </a:rPr>
              <a:t> </a:t>
            </a:r>
            <a:r>
              <a:rPr lang="en-US" sz="2800" u="sng" dirty="0" err="1">
                <a:solidFill>
                  <a:schemeClr val="accent6"/>
                </a:solidFill>
              </a:rPr>
              <a:t>fizice</a:t>
            </a:r>
            <a:r>
              <a:rPr lang="en-US" sz="2800" u="sng" dirty="0">
                <a:solidFill>
                  <a:schemeClr val="accent6"/>
                </a:solidFill>
              </a:rPr>
              <a:t> </a:t>
            </a:r>
            <a:r>
              <a:rPr lang="en-US" sz="2800" u="sng" dirty="0" err="1">
                <a:solidFill>
                  <a:schemeClr val="accent6"/>
                </a:solidFill>
              </a:rPr>
              <a:t>în</a:t>
            </a:r>
            <a:r>
              <a:rPr lang="en-US" sz="2800" u="sng" dirty="0">
                <a:solidFill>
                  <a:schemeClr val="accent6"/>
                </a:solidFill>
              </a:rPr>
              <a:t> </a:t>
            </a:r>
            <a:r>
              <a:rPr lang="en-US" sz="2800" u="sng" dirty="0" err="1">
                <a:solidFill>
                  <a:schemeClr val="accent6"/>
                </a:solidFill>
              </a:rPr>
              <a:t>ceea</a:t>
            </a:r>
            <a:r>
              <a:rPr lang="en-US" sz="2800" u="sng" dirty="0">
                <a:solidFill>
                  <a:schemeClr val="accent6"/>
                </a:solidFill>
              </a:rPr>
              <a:t> </a:t>
            </a:r>
            <a:r>
              <a:rPr lang="en-US" sz="2800" u="sng" dirty="0" err="1">
                <a:solidFill>
                  <a:schemeClr val="accent6"/>
                </a:solidFill>
              </a:rPr>
              <a:t>ce</a:t>
            </a:r>
            <a:r>
              <a:rPr lang="en-US" sz="2800" u="sng" dirty="0">
                <a:solidFill>
                  <a:schemeClr val="accent6"/>
                </a:solidFill>
              </a:rPr>
              <a:t> </a:t>
            </a:r>
            <a:r>
              <a:rPr lang="en-US" sz="2800" u="sng" dirty="0" err="1">
                <a:solidFill>
                  <a:schemeClr val="accent6"/>
                </a:solidFill>
              </a:rPr>
              <a:t>privește</a:t>
            </a:r>
            <a:r>
              <a:rPr lang="en-US" sz="2800" u="sng" dirty="0">
                <a:solidFill>
                  <a:schemeClr val="accent6"/>
                </a:solidFill>
              </a:rPr>
              <a:t> </a:t>
            </a:r>
            <a:r>
              <a:rPr lang="en-US" sz="2800" u="sng" dirty="0" err="1">
                <a:solidFill>
                  <a:schemeClr val="accent6"/>
                </a:solidFill>
              </a:rPr>
              <a:t>prelucrarea</a:t>
            </a:r>
            <a:r>
              <a:rPr lang="en-US" sz="2800" u="sng" dirty="0">
                <a:solidFill>
                  <a:schemeClr val="accent6"/>
                </a:solidFill>
              </a:rPr>
              <a:t> </a:t>
            </a:r>
            <a:r>
              <a:rPr lang="en-US" sz="2800" u="sng" dirty="0" err="1">
                <a:solidFill>
                  <a:schemeClr val="accent6"/>
                </a:solidFill>
              </a:rPr>
              <a:t>datelor</a:t>
            </a:r>
            <a:r>
              <a:rPr lang="en-US" sz="2800" u="sng" dirty="0">
                <a:solidFill>
                  <a:schemeClr val="accent6"/>
                </a:solidFill>
              </a:rPr>
              <a:t> cu </a:t>
            </a:r>
            <a:r>
              <a:rPr lang="en-US" sz="2800" u="sng" dirty="0" err="1">
                <a:solidFill>
                  <a:schemeClr val="accent6"/>
                </a:solidFill>
              </a:rPr>
              <a:t>caracter</a:t>
            </a:r>
            <a:r>
              <a:rPr lang="en-US" sz="2800" u="sng" dirty="0">
                <a:solidFill>
                  <a:schemeClr val="accent6"/>
                </a:solidFill>
              </a:rPr>
              <a:t> personal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și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privind</a:t>
            </a:r>
            <a:r>
              <a:rPr lang="en-US" sz="2800" dirty="0">
                <a:solidFill>
                  <a:schemeClr val="accent6"/>
                </a:solidFill>
              </a:rPr>
              <a:t> libera </a:t>
            </a:r>
            <a:r>
              <a:rPr lang="en-US" sz="2800" dirty="0" err="1">
                <a:solidFill>
                  <a:schemeClr val="accent6"/>
                </a:solidFill>
              </a:rPr>
              <a:t>circulație</a:t>
            </a:r>
            <a:r>
              <a:rPr lang="en-US" sz="2800" dirty="0">
                <a:solidFill>
                  <a:schemeClr val="accent6"/>
                </a:solidFill>
              </a:rPr>
              <a:t> a </a:t>
            </a:r>
            <a:r>
              <a:rPr lang="en-US" sz="2800" dirty="0" err="1">
                <a:solidFill>
                  <a:schemeClr val="accent6"/>
                </a:solidFill>
              </a:rPr>
              <a:t>acestor</a:t>
            </a:r>
            <a:r>
              <a:rPr lang="en-US" sz="2800" dirty="0">
                <a:solidFill>
                  <a:schemeClr val="accent6"/>
                </a:solidFill>
              </a:rPr>
              <a:t> date </a:t>
            </a:r>
            <a:r>
              <a:rPr lang="en-US" sz="2800" dirty="0" err="1">
                <a:solidFill>
                  <a:schemeClr val="accent6"/>
                </a:solidFill>
              </a:rPr>
              <a:t>și</a:t>
            </a:r>
            <a:r>
              <a:rPr lang="en-US" sz="2800" dirty="0">
                <a:solidFill>
                  <a:schemeClr val="accent6"/>
                </a:solidFill>
              </a:rPr>
              <a:t> de </a:t>
            </a:r>
            <a:r>
              <a:rPr lang="en-US" sz="2800" dirty="0" err="1">
                <a:solidFill>
                  <a:schemeClr val="accent6"/>
                </a:solidFill>
              </a:rPr>
              <a:t>abrogare</a:t>
            </a:r>
            <a:r>
              <a:rPr lang="en-US" sz="2800" dirty="0">
                <a:solidFill>
                  <a:schemeClr val="accent6"/>
                </a:solidFill>
              </a:rPr>
              <a:t> a </a:t>
            </a:r>
            <a:r>
              <a:rPr lang="en-US" sz="2800" dirty="0" err="1">
                <a:solidFill>
                  <a:schemeClr val="accent6"/>
                </a:solidFill>
              </a:rPr>
              <a:t>Directivei</a:t>
            </a:r>
            <a:r>
              <a:rPr lang="en-US" sz="2800" dirty="0">
                <a:solidFill>
                  <a:schemeClr val="accent6"/>
                </a:solidFill>
              </a:rPr>
              <a:t> 95/46/CE, </a:t>
            </a:r>
            <a:r>
              <a:rPr lang="en-US" sz="2800" dirty="0" err="1">
                <a:solidFill>
                  <a:schemeClr val="accent6"/>
                </a:solidFill>
              </a:rPr>
              <a:t>denumit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în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continuarea</a:t>
            </a:r>
            <a:r>
              <a:rPr lang="en-US" sz="2800" dirty="0">
                <a:solidFill>
                  <a:schemeClr val="accent6"/>
                </a:solidFill>
              </a:rPr>
              <a:t> RGPD, </a:t>
            </a:r>
            <a:r>
              <a:rPr lang="en-US" sz="2800" u="sng" dirty="0" err="1">
                <a:solidFill>
                  <a:schemeClr val="accent6"/>
                </a:solidFill>
              </a:rPr>
              <a:t>datele</a:t>
            </a:r>
            <a:r>
              <a:rPr lang="en-US" sz="2800" u="sng" dirty="0">
                <a:solidFill>
                  <a:schemeClr val="accent6"/>
                </a:solidFill>
              </a:rPr>
              <a:t> </a:t>
            </a:r>
            <a:r>
              <a:rPr lang="en-US" sz="2800" u="sng" dirty="0" err="1">
                <a:solidFill>
                  <a:schemeClr val="accent6"/>
                </a:solidFill>
              </a:rPr>
              <a:t>personale</a:t>
            </a:r>
            <a:r>
              <a:rPr lang="en-US" sz="2800" u="sng" dirty="0">
                <a:solidFill>
                  <a:schemeClr val="accent6"/>
                </a:solidFill>
              </a:rPr>
              <a:t> sunt </a:t>
            </a:r>
            <a:r>
              <a:rPr lang="en-US" sz="2800" u="sng" dirty="0" err="1">
                <a:solidFill>
                  <a:schemeClr val="accent6"/>
                </a:solidFill>
              </a:rPr>
              <a:t>păstrate</a:t>
            </a:r>
            <a:r>
              <a:rPr lang="en-US" sz="2800" u="sng" dirty="0">
                <a:solidFill>
                  <a:schemeClr val="accent6"/>
                </a:solidFill>
              </a:rPr>
              <a:t> </a:t>
            </a:r>
            <a:r>
              <a:rPr lang="en-US" sz="2800" u="sng" dirty="0" err="1">
                <a:solidFill>
                  <a:schemeClr val="accent6"/>
                </a:solidFill>
              </a:rPr>
              <a:t>într</a:t>
            </a:r>
            <a:r>
              <a:rPr lang="en-US" sz="2800" u="sng" dirty="0">
                <a:solidFill>
                  <a:schemeClr val="accent6"/>
                </a:solidFill>
              </a:rPr>
              <a:t>-o </a:t>
            </a:r>
            <a:r>
              <a:rPr lang="en-US" sz="2800" u="sng" dirty="0" err="1">
                <a:solidFill>
                  <a:schemeClr val="accent6"/>
                </a:solidFill>
              </a:rPr>
              <a:t>formă</a:t>
            </a:r>
            <a:r>
              <a:rPr lang="en-US" sz="2800" u="sng" dirty="0">
                <a:solidFill>
                  <a:schemeClr val="accent6"/>
                </a:solidFill>
              </a:rPr>
              <a:t> care </a:t>
            </a:r>
            <a:r>
              <a:rPr lang="en-US" sz="2800" u="sng" dirty="0" err="1">
                <a:solidFill>
                  <a:schemeClr val="accent6"/>
                </a:solidFill>
              </a:rPr>
              <a:t>permite</a:t>
            </a:r>
            <a:r>
              <a:rPr lang="en-US" sz="2800" u="sng" dirty="0">
                <a:solidFill>
                  <a:schemeClr val="accent6"/>
                </a:solidFill>
              </a:rPr>
              <a:t> </a:t>
            </a:r>
            <a:r>
              <a:rPr lang="en-US" sz="2800" u="sng" dirty="0" err="1">
                <a:solidFill>
                  <a:schemeClr val="accent6"/>
                </a:solidFill>
              </a:rPr>
              <a:t>identificarea</a:t>
            </a:r>
            <a:r>
              <a:rPr lang="en-US" sz="2800" u="sng" dirty="0">
                <a:solidFill>
                  <a:schemeClr val="accent6"/>
                </a:solidFill>
              </a:rPr>
              <a:t> </a:t>
            </a:r>
            <a:r>
              <a:rPr lang="en-US" sz="2800" u="sng" dirty="0" err="1">
                <a:solidFill>
                  <a:schemeClr val="accent6"/>
                </a:solidFill>
              </a:rPr>
              <a:t>persoanelor</a:t>
            </a:r>
            <a:r>
              <a:rPr lang="en-US" sz="2800" u="sng" dirty="0">
                <a:solidFill>
                  <a:schemeClr val="accent6"/>
                </a:solidFill>
              </a:rPr>
              <a:t> </a:t>
            </a:r>
            <a:r>
              <a:rPr lang="en-US" sz="2800" u="sng" dirty="0" err="1">
                <a:solidFill>
                  <a:schemeClr val="accent6"/>
                </a:solidFill>
              </a:rPr>
              <a:t>vizate</a:t>
            </a:r>
            <a:r>
              <a:rPr lang="en-US" sz="2800" u="sng" dirty="0">
                <a:solidFill>
                  <a:schemeClr val="accent6"/>
                </a:solidFill>
              </a:rPr>
              <a:t> pe o </a:t>
            </a:r>
            <a:r>
              <a:rPr lang="en-US" sz="2800" u="sng" dirty="0" err="1">
                <a:solidFill>
                  <a:schemeClr val="accent6"/>
                </a:solidFill>
              </a:rPr>
              <a:t>perioadă</a:t>
            </a:r>
            <a:r>
              <a:rPr lang="en-US" sz="2800" u="sng" dirty="0">
                <a:solidFill>
                  <a:schemeClr val="accent6"/>
                </a:solidFill>
              </a:rPr>
              <a:t> care nu </a:t>
            </a:r>
            <a:r>
              <a:rPr lang="en-US" sz="2800" u="sng" dirty="0" err="1">
                <a:solidFill>
                  <a:schemeClr val="accent6"/>
                </a:solidFill>
              </a:rPr>
              <a:t>depășește</a:t>
            </a:r>
            <a:r>
              <a:rPr lang="en-US" sz="2800" u="sng" dirty="0">
                <a:solidFill>
                  <a:schemeClr val="accent6"/>
                </a:solidFill>
              </a:rPr>
              <a:t> </a:t>
            </a:r>
            <a:r>
              <a:rPr lang="en-US" sz="2800" u="sng" dirty="0" err="1">
                <a:solidFill>
                  <a:schemeClr val="accent6"/>
                </a:solidFill>
              </a:rPr>
              <a:t>perioada</a:t>
            </a:r>
            <a:r>
              <a:rPr lang="en-US" sz="2800" u="sng" dirty="0">
                <a:solidFill>
                  <a:schemeClr val="accent6"/>
                </a:solidFill>
              </a:rPr>
              <a:t> </a:t>
            </a:r>
            <a:r>
              <a:rPr lang="en-US" sz="2800" u="sng" dirty="0" err="1">
                <a:solidFill>
                  <a:schemeClr val="accent6"/>
                </a:solidFill>
              </a:rPr>
              <a:t>necesară</a:t>
            </a:r>
            <a:r>
              <a:rPr lang="en-US" sz="2800" u="sng" dirty="0">
                <a:solidFill>
                  <a:schemeClr val="accent6"/>
                </a:solidFill>
              </a:rPr>
              <a:t> </a:t>
            </a:r>
            <a:r>
              <a:rPr lang="en-US" sz="2800" u="sng" dirty="0" err="1">
                <a:solidFill>
                  <a:schemeClr val="accent6"/>
                </a:solidFill>
              </a:rPr>
              <a:t>îndeplinirii</a:t>
            </a:r>
            <a:r>
              <a:rPr lang="en-US" sz="2800" u="sng" dirty="0">
                <a:solidFill>
                  <a:schemeClr val="accent6"/>
                </a:solidFill>
              </a:rPr>
              <a:t> </a:t>
            </a:r>
            <a:r>
              <a:rPr lang="en-US" sz="2800" u="sng" dirty="0" err="1">
                <a:solidFill>
                  <a:schemeClr val="accent6"/>
                </a:solidFill>
              </a:rPr>
              <a:t>scopului</a:t>
            </a:r>
            <a:r>
              <a:rPr lang="en-US" sz="2800" u="sng" dirty="0">
                <a:solidFill>
                  <a:schemeClr val="accent6"/>
                </a:solidFill>
              </a:rPr>
              <a:t> </a:t>
            </a:r>
            <a:r>
              <a:rPr lang="en-US" sz="2800" u="sng" dirty="0" err="1">
                <a:solidFill>
                  <a:schemeClr val="accent6"/>
                </a:solidFill>
              </a:rPr>
              <a:t>în</a:t>
            </a:r>
            <a:r>
              <a:rPr lang="en-US" sz="2800" u="sng" dirty="0">
                <a:solidFill>
                  <a:schemeClr val="accent6"/>
                </a:solidFill>
              </a:rPr>
              <a:t> care sunt </a:t>
            </a:r>
            <a:r>
              <a:rPr lang="en-US" sz="2800" u="sng" dirty="0" err="1">
                <a:solidFill>
                  <a:schemeClr val="accent6"/>
                </a:solidFill>
              </a:rPr>
              <a:t>prelucrate</a:t>
            </a:r>
            <a:r>
              <a:rPr lang="en-US" sz="2800" u="sng" dirty="0">
                <a:solidFill>
                  <a:schemeClr val="accent6"/>
                </a:solidFill>
              </a:rPr>
              <a:t> </a:t>
            </a:r>
            <a:r>
              <a:rPr lang="en-US" sz="2800" u="sng" dirty="0" err="1">
                <a:solidFill>
                  <a:schemeClr val="accent6"/>
                </a:solidFill>
              </a:rPr>
              <a:t>datele</a:t>
            </a:r>
            <a:r>
              <a:rPr lang="en-US" sz="2800" u="sng" dirty="0">
                <a:solidFill>
                  <a:schemeClr val="accent6"/>
                </a:solidFill>
              </a:rPr>
              <a:t>.</a:t>
            </a:r>
            <a:r>
              <a:rPr lang="ro-RO" sz="2800" u="sng" dirty="0">
                <a:solidFill>
                  <a:schemeClr val="accent6"/>
                </a:solidFill>
              </a:rPr>
              <a:t>”</a:t>
            </a:r>
            <a:endParaRPr lang="en-US" sz="2800" u="sng" dirty="0">
              <a:solidFill>
                <a:schemeClr val="accent6"/>
              </a:solidFill>
            </a:endParaRPr>
          </a:p>
          <a:p>
            <a:pPr algn="just"/>
            <a:endParaRPr lang="en-US" sz="28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2595"/>
            <a:ext cx="10972800" cy="1143000"/>
          </a:xfrm>
        </p:spPr>
        <p:txBody>
          <a:bodyPr/>
          <a:lstStyle/>
          <a:p>
            <a:r>
              <a:rPr lang="ro-RO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Modele de fișe utilizate de către CJRAE Hunedoara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44210"/>
            <a:ext cx="11301274" cy="42174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o-RO" sz="2800" i="1" u="sng" dirty="0">
                <a:solidFill>
                  <a:srgbClr val="7030A0"/>
                </a:solidFill>
                <a:highlight>
                  <a:srgbClr val="FFFF00"/>
                </a:highlight>
              </a:rPr>
              <a:t>Cerere tip</a:t>
            </a:r>
            <a:r>
              <a:rPr lang="ro-RO" sz="2800" dirty="0">
                <a:solidFill>
                  <a:srgbClr val="7030A0"/>
                </a:solidFill>
              </a:rPr>
              <a:t> de solicitare a evaluării nivelului de dezvoltare a copilului în vederea înscrierii în clasa pregătitoare;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2800" dirty="0">
                <a:solidFill>
                  <a:srgbClr val="7030A0"/>
                </a:solidFill>
              </a:rPr>
              <a:t>Model de </a:t>
            </a:r>
            <a:r>
              <a:rPr lang="ro-RO" sz="2800" i="1" u="sng" dirty="0">
                <a:solidFill>
                  <a:srgbClr val="7030A0"/>
                </a:solidFill>
                <a:highlight>
                  <a:srgbClr val="FFFF00"/>
                </a:highlight>
              </a:rPr>
              <a:t>proces verbal </a:t>
            </a:r>
            <a:r>
              <a:rPr lang="ro-RO" sz="2800" dirty="0">
                <a:solidFill>
                  <a:srgbClr val="7030A0"/>
                </a:solidFill>
              </a:rPr>
              <a:t>de încheiere a activității zilnice de evaluare;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2800" dirty="0">
                <a:solidFill>
                  <a:srgbClr val="7030A0"/>
                </a:solidFill>
              </a:rPr>
              <a:t>Model de </a:t>
            </a:r>
            <a:r>
              <a:rPr lang="ro-RO" sz="2800" i="1" u="sng" dirty="0">
                <a:solidFill>
                  <a:srgbClr val="7030A0"/>
                </a:solidFill>
                <a:highlight>
                  <a:srgbClr val="FFFF00"/>
                </a:highlight>
              </a:rPr>
              <a:t>recomandare</a:t>
            </a:r>
            <a:r>
              <a:rPr lang="ro-RO" sz="2800" dirty="0">
                <a:solidFill>
                  <a:srgbClr val="7030A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2800" i="1" u="sng" dirty="0">
                <a:solidFill>
                  <a:srgbClr val="7030A0"/>
                </a:solidFill>
                <a:highlight>
                  <a:srgbClr val="FFFF00"/>
                </a:highlight>
              </a:rPr>
              <a:t>Model de cerere </a:t>
            </a:r>
            <a:r>
              <a:rPr lang="ro-RO" sz="2800" dirty="0">
                <a:solidFill>
                  <a:srgbClr val="7030A0"/>
                </a:solidFill>
              </a:rPr>
              <a:t>adresată Comisiei județene de înscriere în învățământul primar </a:t>
            </a:r>
            <a:r>
              <a:rPr lang="ro-RO" sz="2800" i="1" dirty="0">
                <a:solidFill>
                  <a:srgbClr val="7030A0"/>
                </a:solidFill>
              </a:rPr>
              <a:t>(pentru situații excepționale).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2800" i="1" u="sng" dirty="0">
                <a:solidFill>
                  <a:srgbClr val="7030A0"/>
                </a:solidFill>
                <a:highlight>
                  <a:srgbClr val="FFFF00"/>
                </a:highlight>
              </a:rPr>
              <a:t>Fișa de observare</a:t>
            </a:r>
            <a:r>
              <a:rPr lang="ro-RO" sz="2800" u="sng" dirty="0">
                <a:solidFill>
                  <a:srgbClr val="7030A0"/>
                </a:solidFill>
                <a:highlight>
                  <a:srgbClr val="FFFF00"/>
                </a:highlight>
              </a:rPr>
              <a:t> </a:t>
            </a:r>
            <a:r>
              <a:rPr lang="ro-RO" sz="2800" dirty="0">
                <a:solidFill>
                  <a:srgbClr val="7030A0"/>
                </a:solidFill>
              </a:rPr>
              <a:t>a copilului de 5 – 6 ani, </a:t>
            </a:r>
            <a:r>
              <a:rPr lang="ro-RO" sz="2800" i="1" dirty="0">
                <a:solidFill>
                  <a:srgbClr val="7030A0"/>
                </a:solidFill>
              </a:rPr>
              <a:t>adaptată pentru părinți</a:t>
            </a:r>
            <a:r>
              <a:rPr lang="ro-RO" sz="2800" dirty="0">
                <a:solidFill>
                  <a:srgbClr val="7030A0"/>
                </a:solidFill>
              </a:rPr>
              <a:t>: </a:t>
            </a:r>
          </a:p>
          <a:p>
            <a:pPr marL="0" indent="0">
              <a:buNone/>
            </a:pPr>
            <a:r>
              <a:rPr lang="ro-RO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</a:t>
            </a:r>
            <a:r>
              <a:rPr lang="ro-RO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https://cjraehd.ro/wp-content/uploads/2020/05/FISA_de_observare_a_copilului_de_5_-_6_ani.pdf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846" y="872233"/>
            <a:ext cx="1344705" cy="1142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325562"/>
          </a:xfrm>
        </p:spPr>
        <p:txBody>
          <a:bodyPr/>
          <a:lstStyle/>
          <a:p>
            <a:r>
              <a:rPr lang="en-GB" sz="2800" dirty="0" err="1">
                <a:solidFill>
                  <a:srgbClr val="0070C0"/>
                </a:solidFill>
              </a:rPr>
              <a:t>Ordinul</a:t>
            </a:r>
            <a:r>
              <a:rPr lang="en-GB" sz="2800" dirty="0">
                <a:solidFill>
                  <a:srgbClr val="0070C0"/>
                </a:solidFill>
              </a:rPr>
              <a:t> ME n</a:t>
            </a:r>
            <a:r>
              <a:rPr lang="ro-RO" sz="2800" dirty="0">
                <a:solidFill>
                  <a:srgbClr val="0070C0"/>
                </a:solidFill>
              </a:rPr>
              <a:t>r. 3473</a:t>
            </a:r>
            <a:r>
              <a:rPr lang="en-GB" sz="2800" dirty="0">
                <a:solidFill>
                  <a:srgbClr val="0070C0"/>
                </a:solidFill>
              </a:rPr>
              <a:t>/</a:t>
            </a:r>
            <a:r>
              <a:rPr lang="ro-RO" sz="2800" dirty="0">
                <a:solidFill>
                  <a:srgbClr val="0070C0"/>
                </a:solidFill>
              </a:rPr>
              <a:t>10.03.</a:t>
            </a:r>
            <a:r>
              <a:rPr lang="en-GB" sz="2800" dirty="0">
                <a:solidFill>
                  <a:srgbClr val="0070C0"/>
                </a:solidFill>
              </a:rPr>
              <a:t>2021</a:t>
            </a:r>
            <a:r>
              <a:rPr lang="ro-RO" sz="2800" dirty="0">
                <a:solidFill>
                  <a:srgbClr val="0070C0"/>
                </a:solidFill>
              </a:rPr>
              <a:t> privind aprobarea</a:t>
            </a:r>
            <a:r>
              <a:rPr lang="en-GB" sz="2800" dirty="0">
                <a:solidFill>
                  <a:srgbClr val="0070C0"/>
                </a:solidFill>
              </a:rPr>
              <a:t> </a:t>
            </a:r>
            <a:r>
              <a:rPr lang="en-GB" sz="2800" dirty="0" err="1">
                <a:solidFill>
                  <a:srgbClr val="0070C0"/>
                </a:solidFill>
              </a:rPr>
              <a:t>Calendarului</a:t>
            </a:r>
            <a:r>
              <a:rPr lang="en-GB" sz="2800" dirty="0">
                <a:solidFill>
                  <a:srgbClr val="0070C0"/>
                </a:solidFill>
              </a:rPr>
              <a:t> </a:t>
            </a:r>
            <a:r>
              <a:rPr lang="ro-RO" sz="2800" dirty="0">
                <a:solidFill>
                  <a:srgbClr val="0070C0"/>
                </a:solidFill>
              </a:rPr>
              <a:t>și a</a:t>
            </a:r>
            <a:br>
              <a:rPr lang="en-GB" sz="2800" dirty="0">
                <a:solidFill>
                  <a:srgbClr val="0070C0"/>
                </a:solidFill>
              </a:rPr>
            </a:br>
            <a:r>
              <a:rPr lang="en-GB" sz="2800" dirty="0" err="1">
                <a:solidFill>
                  <a:srgbClr val="0070C0"/>
                </a:solidFill>
              </a:rPr>
              <a:t>Metodologiei</a:t>
            </a:r>
            <a:r>
              <a:rPr lang="en-GB" sz="2800" dirty="0">
                <a:solidFill>
                  <a:srgbClr val="0070C0"/>
                </a:solidFill>
              </a:rPr>
              <a:t> de </a:t>
            </a:r>
            <a:r>
              <a:rPr lang="en-GB" sz="2800" dirty="0" err="1">
                <a:solidFill>
                  <a:srgbClr val="0070C0"/>
                </a:solidFill>
              </a:rPr>
              <a:t>înscriere</a:t>
            </a:r>
            <a:r>
              <a:rPr lang="en-GB" sz="2800" dirty="0">
                <a:solidFill>
                  <a:srgbClr val="0070C0"/>
                </a:solidFill>
              </a:rPr>
              <a:t> a </a:t>
            </a:r>
            <a:r>
              <a:rPr lang="en-GB" sz="2800" dirty="0" err="1">
                <a:solidFill>
                  <a:srgbClr val="0070C0"/>
                </a:solidFill>
              </a:rPr>
              <a:t>copiilor</a:t>
            </a:r>
            <a:r>
              <a:rPr lang="en-GB" sz="2800" dirty="0">
                <a:solidFill>
                  <a:srgbClr val="0070C0"/>
                </a:solidFill>
              </a:rPr>
              <a:t> </a:t>
            </a:r>
            <a:r>
              <a:rPr lang="en-GB" sz="2800" dirty="0" err="1">
                <a:solidFill>
                  <a:srgbClr val="0070C0"/>
                </a:solidFill>
              </a:rPr>
              <a:t>în</a:t>
            </a:r>
            <a:r>
              <a:rPr lang="en-GB" sz="2800" dirty="0">
                <a:solidFill>
                  <a:srgbClr val="0070C0"/>
                </a:solidFill>
              </a:rPr>
              <a:t> </a:t>
            </a:r>
            <a:r>
              <a:rPr lang="en-GB" sz="2800" dirty="0" err="1">
                <a:solidFill>
                  <a:srgbClr val="0070C0"/>
                </a:solidFill>
              </a:rPr>
              <a:t>învățământul</a:t>
            </a:r>
            <a:r>
              <a:rPr lang="en-GB" sz="2800" dirty="0">
                <a:solidFill>
                  <a:srgbClr val="0070C0"/>
                </a:solidFill>
              </a:rPr>
              <a:t> </a:t>
            </a:r>
            <a:r>
              <a:rPr lang="en-GB" sz="2800" dirty="0" err="1">
                <a:solidFill>
                  <a:srgbClr val="0070C0"/>
                </a:solidFill>
              </a:rPr>
              <a:t>primar</a:t>
            </a:r>
            <a:r>
              <a:rPr lang="en-GB" sz="2800" dirty="0">
                <a:solidFill>
                  <a:srgbClr val="0070C0"/>
                </a:solidFill>
              </a:rPr>
              <a:t> </a:t>
            </a:r>
            <a:r>
              <a:rPr lang="en-GB" sz="2800" dirty="0" err="1">
                <a:solidFill>
                  <a:srgbClr val="0070C0"/>
                </a:solidFill>
              </a:rPr>
              <a:t>pentru</a:t>
            </a:r>
            <a:r>
              <a:rPr lang="en-GB" sz="2800" dirty="0">
                <a:solidFill>
                  <a:srgbClr val="0070C0"/>
                </a:solidFill>
              </a:rPr>
              <a:t> </a:t>
            </a:r>
            <a:r>
              <a:rPr lang="en-GB" sz="2800" dirty="0" err="1">
                <a:solidFill>
                  <a:srgbClr val="0070C0"/>
                </a:solidFill>
              </a:rPr>
              <a:t>anul</a:t>
            </a:r>
            <a:r>
              <a:rPr lang="en-GB" sz="2800" dirty="0">
                <a:solidFill>
                  <a:srgbClr val="0070C0"/>
                </a:solidFill>
              </a:rPr>
              <a:t> </a:t>
            </a:r>
            <a:r>
              <a:rPr lang="en-GB" sz="2800" dirty="0" err="1">
                <a:solidFill>
                  <a:srgbClr val="0070C0"/>
                </a:solidFill>
              </a:rPr>
              <a:t>școlar</a:t>
            </a:r>
            <a:r>
              <a:rPr lang="en-GB" sz="2800" dirty="0">
                <a:solidFill>
                  <a:srgbClr val="0070C0"/>
                </a:solidFill>
              </a:rPr>
              <a:t> 20</a:t>
            </a:r>
            <a:r>
              <a:rPr lang="ro-RO" sz="2800" dirty="0">
                <a:solidFill>
                  <a:srgbClr val="0070C0"/>
                </a:solidFill>
              </a:rPr>
              <a:t>2</a:t>
            </a:r>
            <a:r>
              <a:rPr lang="en-US" sz="2800" dirty="0">
                <a:solidFill>
                  <a:srgbClr val="0070C0"/>
                </a:solidFill>
              </a:rPr>
              <a:t>1</a:t>
            </a:r>
            <a:r>
              <a:rPr lang="en-GB" sz="2800" dirty="0">
                <a:solidFill>
                  <a:srgbClr val="0070C0"/>
                </a:solidFill>
              </a:rPr>
              <a:t> - 202</a:t>
            </a:r>
            <a:r>
              <a:rPr lang="en-US" sz="2800" dirty="0">
                <a:solidFill>
                  <a:srgbClr val="0070C0"/>
                </a:solidFill>
              </a:rPr>
              <a:t>2</a:t>
            </a:r>
            <a:endParaRPr lang="ro-RO" altLang="en-US" sz="280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499" y="1644589"/>
            <a:ext cx="109728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>
                <a:solidFill>
                  <a:schemeClr val="accent6"/>
                </a:solidFill>
              </a:rPr>
              <a:t>Art. 5. - (1) </a:t>
            </a:r>
            <a:endParaRPr lang="ro-RO" b="1" dirty="0">
              <a:solidFill>
                <a:schemeClr val="accent6"/>
              </a:solidFill>
            </a:endParaRPr>
          </a:p>
          <a:p>
            <a:pPr algn="just"/>
            <a:r>
              <a:rPr lang="ro-RO" dirty="0">
                <a:solidFill>
                  <a:schemeClr val="accent6"/>
                </a:solidFill>
              </a:rPr>
              <a:t>„</a:t>
            </a:r>
            <a:r>
              <a:rPr lang="en-US" dirty="0" err="1">
                <a:solidFill>
                  <a:schemeClr val="accent6"/>
                </a:solidFill>
              </a:rPr>
              <a:t>Părinții</a:t>
            </a:r>
            <a:r>
              <a:rPr lang="en-US" dirty="0">
                <a:solidFill>
                  <a:schemeClr val="accent6"/>
                </a:solidFill>
              </a:rPr>
              <a:t> ai </a:t>
            </a:r>
            <a:r>
              <a:rPr lang="en-US" dirty="0" err="1">
                <a:solidFill>
                  <a:schemeClr val="accent6"/>
                </a:solidFill>
              </a:rPr>
              <a:t>căror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u="sng" dirty="0" err="1">
                <a:solidFill>
                  <a:schemeClr val="accent6"/>
                </a:solidFill>
              </a:rPr>
              <a:t>copii</a:t>
            </a:r>
            <a:r>
              <a:rPr lang="en-US" u="sng" dirty="0">
                <a:solidFill>
                  <a:schemeClr val="accent6"/>
                </a:solidFill>
              </a:rPr>
              <a:t> </a:t>
            </a:r>
            <a:r>
              <a:rPr lang="en-US" u="sng" dirty="0" err="1">
                <a:solidFill>
                  <a:schemeClr val="accent6"/>
                </a:solidFill>
              </a:rPr>
              <a:t>împlinesc</a:t>
            </a:r>
            <a:r>
              <a:rPr lang="en-US" u="sng" dirty="0">
                <a:solidFill>
                  <a:schemeClr val="accent6"/>
                </a:solidFill>
              </a:rPr>
              <a:t> </a:t>
            </a:r>
            <a:r>
              <a:rPr lang="en-US" u="sng" dirty="0" err="1">
                <a:solidFill>
                  <a:schemeClr val="accent6"/>
                </a:solidFill>
              </a:rPr>
              <a:t>vârsta</a:t>
            </a:r>
            <a:r>
              <a:rPr lang="en-US" u="sng" dirty="0">
                <a:solidFill>
                  <a:schemeClr val="accent6"/>
                </a:solidFill>
              </a:rPr>
              <a:t> de 6 ani </a:t>
            </a:r>
            <a:r>
              <a:rPr lang="en-US" u="sng" dirty="0" err="1">
                <a:solidFill>
                  <a:schemeClr val="accent6"/>
                </a:solidFill>
              </a:rPr>
              <a:t>până</a:t>
            </a:r>
            <a:r>
              <a:rPr lang="en-US" u="sng" dirty="0">
                <a:solidFill>
                  <a:schemeClr val="accent6"/>
                </a:solidFill>
              </a:rPr>
              <a:t> la data de 31 august 2021</a:t>
            </a:r>
            <a:r>
              <a:rPr lang="ro-RO" u="sng" dirty="0">
                <a:solidFill>
                  <a:schemeClr val="accent6"/>
                </a:solidFill>
              </a:rPr>
              <a:t>,</a:t>
            </a:r>
            <a:r>
              <a:rPr lang="en-US" u="sng" dirty="0">
                <a:solidFill>
                  <a:schemeClr val="accent6"/>
                </a:solidFill>
              </a:rPr>
              <a:t> </a:t>
            </a:r>
            <a:r>
              <a:rPr lang="en-US" u="sng" dirty="0" err="1">
                <a:solidFill>
                  <a:schemeClr val="accent6"/>
                </a:solidFill>
              </a:rPr>
              <a:t>inclusiv</a:t>
            </a:r>
            <a:r>
              <a:rPr lang="en-US" dirty="0">
                <a:solidFill>
                  <a:schemeClr val="accent6"/>
                </a:solidFill>
              </a:rPr>
              <a:t>, au </a:t>
            </a:r>
            <a:r>
              <a:rPr lang="en-US" dirty="0" err="1">
                <a:solidFill>
                  <a:schemeClr val="accent6"/>
                </a:solidFill>
              </a:rPr>
              <a:t>obligația</a:t>
            </a:r>
            <a:r>
              <a:rPr lang="en-US" dirty="0">
                <a:solidFill>
                  <a:schemeClr val="accent6"/>
                </a:solidFill>
              </a:rPr>
              <a:t> de a </a:t>
            </a:r>
            <a:r>
              <a:rPr lang="en-US" dirty="0" err="1">
                <a:solidFill>
                  <a:schemeClr val="accent6"/>
                </a:solidFill>
              </a:rPr>
              <a:t>înscrie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copiii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în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învățământul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primar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în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clasa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pregătitoare</a:t>
            </a:r>
            <a:r>
              <a:rPr lang="ro-RO" dirty="0">
                <a:solidFill>
                  <a:schemeClr val="accent6"/>
                </a:solidFill>
              </a:rPr>
              <a:t>.”</a:t>
            </a:r>
          </a:p>
          <a:p>
            <a:pPr algn="just"/>
            <a:r>
              <a:rPr lang="ro-RO" dirty="0">
                <a:solidFill>
                  <a:schemeClr val="accent6"/>
                </a:solidFill>
                <a:highlight>
                  <a:srgbClr val="FFFF00"/>
                </a:highlight>
              </a:rPr>
              <a:t>(2)„</a:t>
            </a:r>
            <a:r>
              <a:rPr lang="en-US" dirty="0" err="1">
                <a:solidFill>
                  <a:schemeClr val="accent6"/>
                </a:solidFill>
                <a:highlight>
                  <a:srgbClr val="FFFF00"/>
                </a:highlight>
              </a:rPr>
              <a:t>Procesul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</a:rPr>
              <a:t> de </a:t>
            </a:r>
            <a:r>
              <a:rPr lang="en-US" dirty="0" err="1">
                <a:solidFill>
                  <a:schemeClr val="accent6"/>
                </a:solidFill>
                <a:highlight>
                  <a:srgbClr val="FFFF00"/>
                </a:highlight>
              </a:rPr>
              <a:t>înscriere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</a:rPr>
              <a:t> </a:t>
            </a:r>
            <a:r>
              <a:rPr lang="en-US" dirty="0" err="1">
                <a:solidFill>
                  <a:schemeClr val="accent6"/>
                </a:solidFill>
                <a:highlight>
                  <a:srgbClr val="FFFF00"/>
                </a:highlight>
              </a:rPr>
              <a:t>în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</a:rPr>
              <a:t> </a:t>
            </a:r>
            <a:r>
              <a:rPr lang="en-US" dirty="0" err="1">
                <a:solidFill>
                  <a:schemeClr val="accent6"/>
                </a:solidFill>
                <a:highlight>
                  <a:srgbClr val="FFFF00"/>
                </a:highlight>
              </a:rPr>
              <a:t>învățământul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</a:rPr>
              <a:t> </a:t>
            </a:r>
            <a:r>
              <a:rPr lang="en-US" dirty="0" err="1">
                <a:solidFill>
                  <a:schemeClr val="accent6"/>
                </a:solidFill>
                <a:highlight>
                  <a:srgbClr val="FFFF00"/>
                </a:highlight>
              </a:rPr>
              <a:t>primar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</a:rPr>
              <a:t> </a:t>
            </a:r>
            <a:r>
              <a:rPr lang="en-US" b="1" u="sng" dirty="0">
                <a:solidFill>
                  <a:schemeClr val="accent6"/>
                </a:solidFill>
                <a:highlight>
                  <a:srgbClr val="FFFF00"/>
                </a:highlight>
              </a:rPr>
              <a:t>nu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</a:rPr>
              <a:t> </a:t>
            </a:r>
            <a:r>
              <a:rPr lang="en-US" dirty="0" err="1">
                <a:solidFill>
                  <a:schemeClr val="accent6"/>
                </a:solidFill>
                <a:highlight>
                  <a:srgbClr val="FFFF00"/>
                </a:highlight>
              </a:rPr>
              <a:t>este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</a:rPr>
              <a:t> </a:t>
            </a:r>
            <a:r>
              <a:rPr lang="en-US" dirty="0" err="1">
                <a:solidFill>
                  <a:schemeClr val="accent6"/>
                </a:solidFill>
                <a:highlight>
                  <a:srgbClr val="FFFF00"/>
                </a:highlight>
              </a:rPr>
              <a:t>condiționat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</a:rPr>
              <a:t> de </a:t>
            </a:r>
            <a:r>
              <a:rPr lang="en-US" dirty="0" err="1">
                <a:solidFill>
                  <a:schemeClr val="accent6"/>
                </a:solidFill>
                <a:highlight>
                  <a:srgbClr val="FFFF00"/>
                </a:highlight>
              </a:rPr>
              <a:t>frecventarea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</a:rPr>
              <a:t> </a:t>
            </a:r>
            <a:r>
              <a:rPr lang="en-US" dirty="0" err="1">
                <a:solidFill>
                  <a:schemeClr val="accent6"/>
                </a:solidFill>
                <a:highlight>
                  <a:srgbClr val="FFFF00"/>
                </a:highlight>
              </a:rPr>
              <a:t>grupei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</a:rPr>
              <a:t> </a:t>
            </a:r>
            <a:r>
              <a:rPr lang="en-US" dirty="0" err="1">
                <a:solidFill>
                  <a:schemeClr val="accent6"/>
                </a:solidFill>
                <a:highlight>
                  <a:srgbClr val="FFFF00"/>
                </a:highlight>
              </a:rPr>
              <a:t>mari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</a:rPr>
              <a:t> a </a:t>
            </a:r>
            <a:r>
              <a:rPr lang="en-US" dirty="0" err="1">
                <a:solidFill>
                  <a:schemeClr val="accent6"/>
                </a:solidFill>
                <a:highlight>
                  <a:srgbClr val="FFFF00"/>
                </a:highlight>
              </a:rPr>
              <a:t>învățământului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</a:rPr>
              <a:t> </a:t>
            </a:r>
            <a:r>
              <a:rPr lang="en-US" dirty="0" err="1">
                <a:solidFill>
                  <a:schemeClr val="accent6"/>
                </a:solidFill>
                <a:highlight>
                  <a:srgbClr val="FFFF00"/>
                </a:highlight>
              </a:rPr>
              <a:t>preșcolar</a:t>
            </a:r>
            <a:r>
              <a:rPr lang="ro-RO" dirty="0">
                <a:solidFill>
                  <a:schemeClr val="accent6"/>
                </a:solidFill>
                <a:highlight>
                  <a:srgbClr val="FFFF00"/>
                </a:highlight>
              </a:rPr>
              <a:t>.”</a:t>
            </a:r>
            <a:endParaRPr lang="en-US" dirty="0">
              <a:solidFill>
                <a:schemeClr val="accent6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BDB63E5-E027-42C8-B34E-4036F88BD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35071"/>
          </a:xfrm>
        </p:spPr>
        <p:txBody>
          <a:bodyPr/>
          <a:lstStyle/>
          <a:p>
            <a:r>
              <a:rPr lang="ro-RO" sz="3600" dirty="0">
                <a:solidFill>
                  <a:srgbClr val="0070C0"/>
                </a:solidFill>
              </a:rPr>
              <a:t>Calendarul înscrierii *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452F706-AB3E-4571-9D39-35D7E3502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93794"/>
            <a:ext cx="10972800" cy="4767879"/>
          </a:xfrm>
        </p:spPr>
        <p:txBody>
          <a:bodyPr/>
          <a:lstStyle/>
          <a:p>
            <a:r>
              <a:rPr lang="ro-RO" sz="2000" b="1" dirty="0">
                <a:solidFill>
                  <a:srgbClr val="002060"/>
                </a:solidFill>
              </a:rPr>
              <a:t>17 martie 2021 </a:t>
            </a:r>
            <a:r>
              <a:rPr lang="ro-RO" sz="2000" dirty="0">
                <a:solidFill>
                  <a:srgbClr val="002060"/>
                </a:solidFill>
              </a:rPr>
              <a:t>– Afișarea </a:t>
            </a:r>
            <a:r>
              <a:rPr lang="ro-RO" sz="2000" u="sng" dirty="0">
                <a:solidFill>
                  <a:srgbClr val="002060"/>
                </a:solidFill>
                <a:highlight>
                  <a:srgbClr val="FFFF00"/>
                </a:highlight>
              </a:rPr>
              <a:t>circumscripțiilor școlare, a planului de școlarizare propus, a nr. de clase pregătitoare alocate </a:t>
            </a:r>
            <a:r>
              <a:rPr lang="ro-RO" sz="2000" dirty="0">
                <a:solidFill>
                  <a:srgbClr val="002060"/>
                </a:solidFill>
              </a:rPr>
              <a:t>de către fiecare unitate de învățământ cu nivel primar și ISJ.</a:t>
            </a:r>
          </a:p>
          <a:p>
            <a:r>
              <a:rPr lang="ro-RO" sz="2000" b="1" dirty="0">
                <a:solidFill>
                  <a:srgbClr val="002060"/>
                </a:solidFill>
              </a:rPr>
              <a:t>18 martie 2021 </a:t>
            </a:r>
            <a:r>
              <a:rPr lang="ro-RO" sz="2000" dirty="0">
                <a:solidFill>
                  <a:srgbClr val="002060"/>
                </a:solidFill>
              </a:rPr>
              <a:t>– </a:t>
            </a:r>
            <a:r>
              <a:rPr lang="ro-RO" sz="2000" dirty="0">
                <a:solidFill>
                  <a:srgbClr val="002060"/>
                </a:solidFill>
                <a:highlight>
                  <a:srgbClr val="FFFF00"/>
                </a:highlight>
              </a:rPr>
              <a:t>Postarea pe site-ul CJRAE Hunedoara: </a:t>
            </a:r>
            <a:r>
              <a:rPr lang="ro-RO" sz="2000" b="1" i="1" dirty="0">
                <a:solidFill>
                  <a:srgbClr val="002060"/>
                </a:solidFill>
                <a:highlight>
                  <a:srgbClr val="00FFFF"/>
                </a:highligh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www.cjraehd.ro</a:t>
            </a:r>
            <a:r>
              <a:rPr lang="ro-RO" sz="2000" b="1" i="1" dirty="0">
                <a:solidFill>
                  <a:srgbClr val="002060"/>
                </a:solidFill>
              </a:rPr>
              <a:t> </a:t>
            </a:r>
            <a:r>
              <a:rPr lang="ro-RO" sz="2000" dirty="0">
                <a:solidFill>
                  <a:srgbClr val="002060"/>
                </a:solidFill>
                <a:highlight>
                  <a:srgbClr val="FFFF00"/>
                </a:highlight>
              </a:rPr>
              <a:t>a </a:t>
            </a:r>
            <a:r>
              <a:rPr lang="ro-RO" sz="2000" b="1" i="1" dirty="0">
                <a:solidFill>
                  <a:srgbClr val="002060"/>
                </a:solidFill>
                <a:highlight>
                  <a:srgbClr val="FFFF00"/>
                </a:highlight>
              </a:rPr>
              <a:t>cererii tip </a:t>
            </a:r>
            <a:r>
              <a:rPr lang="ro-RO" sz="2000" dirty="0">
                <a:solidFill>
                  <a:srgbClr val="002060"/>
                </a:solidFill>
                <a:highlight>
                  <a:srgbClr val="FFFF00"/>
                </a:highlight>
              </a:rPr>
              <a:t>pentru evaluarea dezvoltării copiilor care împlinesc 6 ani între 1 sept. - 31 dec. 2021 - care nu au frecventat grădinița sau care s-au întors din străinătate</a:t>
            </a:r>
            <a:r>
              <a:rPr lang="ro-RO" sz="2000" dirty="0">
                <a:solidFill>
                  <a:srgbClr val="002060"/>
                </a:solidFill>
              </a:rPr>
              <a:t>, precum și a programului de evaluare.</a:t>
            </a:r>
          </a:p>
          <a:p>
            <a:r>
              <a:rPr lang="ro-RO" sz="2000" dirty="0">
                <a:solidFill>
                  <a:srgbClr val="002060"/>
                </a:solidFill>
              </a:rPr>
              <a:t>                           - </a:t>
            </a:r>
            <a:r>
              <a:rPr lang="ro-RO" sz="2000" dirty="0">
                <a:solidFill>
                  <a:srgbClr val="002060"/>
                </a:solidFill>
                <a:highlight>
                  <a:srgbClr val="FFFF00"/>
                </a:highlight>
              </a:rPr>
              <a:t>Postarea pe site-ul unităților școlare cu învățământ preșcolar și pe site-ul ISJ </a:t>
            </a:r>
            <a:r>
              <a:rPr lang="ro-RO" sz="2000" b="1" i="1" dirty="0">
                <a:solidFill>
                  <a:srgbClr val="002060"/>
                </a:solidFill>
                <a:highlight>
                  <a:srgbClr val="FFFF00"/>
                </a:highlight>
              </a:rPr>
              <a:t>a cererii tip </a:t>
            </a:r>
            <a:r>
              <a:rPr lang="ro-RO" sz="2000" dirty="0">
                <a:solidFill>
                  <a:srgbClr val="002060"/>
                </a:solidFill>
                <a:highlight>
                  <a:srgbClr val="FFFF00"/>
                </a:highlight>
              </a:rPr>
              <a:t>pentru evaluarea dezvoltării copiilor care împlinesc 6 ani între 1 sept. - 31 dec. 2021 - care au frecventat grădinița.</a:t>
            </a:r>
          </a:p>
          <a:p>
            <a:r>
              <a:rPr lang="ro-RO" sz="2000" b="1" dirty="0">
                <a:solidFill>
                  <a:srgbClr val="002060"/>
                </a:solidFill>
              </a:rPr>
              <a:t>19 martie 2021 </a:t>
            </a:r>
            <a:r>
              <a:rPr lang="ro-RO" sz="2000" dirty="0">
                <a:solidFill>
                  <a:srgbClr val="002060"/>
                </a:solidFill>
              </a:rPr>
              <a:t>– </a:t>
            </a:r>
            <a:r>
              <a:rPr lang="ro-RO" sz="2000" dirty="0">
                <a:solidFill>
                  <a:srgbClr val="002060"/>
                </a:solidFill>
                <a:highlight>
                  <a:srgbClr val="FFFF00"/>
                </a:highlight>
              </a:rPr>
              <a:t>Anunțarea criteriilor specifice de departajare </a:t>
            </a:r>
            <a:r>
              <a:rPr lang="ro-RO" sz="2000" dirty="0">
                <a:solidFill>
                  <a:srgbClr val="002060"/>
                </a:solidFill>
              </a:rPr>
              <a:t>de către unitățile de învățământ cu nivel primar</a:t>
            </a:r>
          </a:p>
          <a:p>
            <a:r>
              <a:rPr lang="ro-RO" sz="2000" b="1" dirty="0">
                <a:solidFill>
                  <a:srgbClr val="002060"/>
                </a:solidFill>
              </a:rPr>
              <a:t>22 martie – 27 aprilie </a:t>
            </a:r>
            <a:r>
              <a:rPr lang="ro-RO" sz="2000" dirty="0">
                <a:solidFill>
                  <a:srgbClr val="002060"/>
                </a:solidFill>
              </a:rPr>
              <a:t>– </a:t>
            </a:r>
            <a:r>
              <a:rPr lang="ro-RO" sz="2000" b="1" dirty="0">
                <a:solidFill>
                  <a:srgbClr val="002060"/>
                </a:solidFill>
                <a:highlight>
                  <a:srgbClr val="FFFF00"/>
                </a:highlight>
              </a:rPr>
              <a:t>evaluarea nivelului de dezvoltare</a:t>
            </a:r>
          </a:p>
          <a:p>
            <a:r>
              <a:rPr lang="ro-RO" sz="2000" b="1" dirty="0">
                <a:solidFill>
                  <a:srgbClr val="002060"/>
                </a:solidFill>
              </a:rPr>
              <a:t>29 martie – 28 aprilie </a:t>
            </a:r>
            <a:r>
              <a:rPr lang="ro-RO" sz="2000" dirty="0">
                <a:solidFill>
                  <a:srgbClr val="002060"/>
                </a:solidFill>
              </a:rPr>
              <a:t>– </a:t>
            </a:r>
            <a:r>
              <a:rPr lang="ro-RO" sz="2000" dirty="0">
                <a:solidFill>
                  <a:srgbClr val="002060"/>
                </a:solidFill>
                <a:highlight>
                  <a:srgbClr val="FFFF00"/>
                </a:highlight>
              </a:rPr>
              <a:t>completarea cererilor tip de înscriere de către părinți</a:t>
            </a:r>
            <a:r>
              <a:rPr lang="ro-RO" sz="2000" dirty="0">
                <a:solidFill>
                  <a:srgbClr val="002060"/>
                </a:solidFill>
              </a:rPr>
              <a:t>, la unitatea de învățământ cu nivel primar</a:t>
            </a:r>
          </a:p>
          <a:p>
            <a:endParaRPr lang="ro-RO" sz="2000" dirty="0"/>
          </a:p>
          <a:p>
            <a:pPr marL="0" indent="0">
              <a:buNone/>
            </a:pPr>
            <a:r>
              <a:rPr lang="ro-RO" sz="2000" dirty="0"/>
              <a:t>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1966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B9BA038-AF92-4FE4-9F6D-7FD327BB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solidFill>
                  <a:srgbClr val="0070C0"/>
                </a:solidFill>
              </a:rPr>
              <a:t>Calendarul înscrierii **</a:t>
            </a:r>
            <a:endParaRPr lang="en-GB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EB061FE-7676-4913-9FA2-D94F2586A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000" b="1" dirty="0">
                <a:solidFill>
                  <a:srgbClr val="002060"/>
                </a:solidFill>
              </a:rPr>
              <a:t>29 aprilie </a:t>
            </a:r>
            <a:r>
              <a:rPr lang="ro-RO" sz="2000" dirty="0">
                <a:solidFill>
                  <a:srgbClr val="002060"/>
                </a:solidFill>
              </a:rPr>
              <a:t>– </a:t>
            </a:r>
            <a:r>
              <a:rPr lang="ro-RO" sz="2000" dirty="0">
                <a:solidFill>
                  <a:srgbClr val="002060"/>
                </a:solidFill>
                <a:highlight>
                  <a:srgbClr val="FFFF00"/>
                </a:highlight>
              </a:rPr>
              <a:t>transmiterea către ISJ a proceselor verbale care cuprind listele cu numele copiilor evaluați</a:t>
            </a:r>
            <a:endParaRPr lang="ro-RO" sz="2000" b="1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r>
              <a:rPr lang="ro-RO" sz="2000" b="1" dirty="0">
                <a:solidFill>
                  <a:srgbClr val="002060"/>
                </a:solidFill>
              </a:rPr>
              <a:t>20 mai 2021 </a:t>
            </a:r>
            <a:r>
              <a:rPr lang="ro-RO" sz="2000" dirty="0">
                <a:solidFill>
                  <a:srgbClr val="002060"/>
                </a:solidFill>
              </a:rPr>
              <a:t>– </a:t>
            </a:r>
            <a:r>
              <a:rPr lang="ro-RO" sz="2000" dirty="0">
                <a:solidFill>
                  <a:srgbClr val="002060"/>
                </a:solidFill>
                <a:highlight>
                  <a:srgbClr val="FFFF00"/>
                </a:highlight>
              </a:rPr>
              <a:t>Afișarea</a:t>
            </a:r>
            <a:r>
              <a:rPr lang="ro-RO" sz="2000" dirty="0">
                <a:solidFill>
                  <a:srgbClr val="002060"/>
                </a:solidFill>
              </a:rPr>
              <a:t> în unitățile de învățământ primar și pe site-ul ISJ a </a:t>
            </a:r>
            <a:r>
              <a:rPr lang="ro-RO" sz="2000" dirty="0">
                <a:solidFill>
                  <a:srgbClr val="002060"/>
                </a:solidFill>
                <a:highlight>
                  <a:srgbClr val="FFFF00"/>
                </a:highlight>
              </a:rPr>
              <a:t>candidaților înmatriculați și a nr. de locuri rămase libere</a:t>
            </a:r>
          </a:p>
          <a:p>
            <a:r>
              <a:rPr lang="ro-RO" sz="2000" b="1" dirty="0">
                <a:solidFill>
                  <a:srgbClr val="002060"/>
                </a:solidFill>
              </a:rPr>
              <a:t>21 mai 2021 </a:t>
            </a:r>
            <a:r>
              <a:rPr lang="ro-RO" sz="2000" dirty="0">
                <a:solidFill>
                  <a:srgbClr val="002060"/>
                </a:solidFill>
              </a:rPr>
              <a:t>– </a:t>
            </a:r>
            <a:r>
              <a:rPr lang="ro-RO" sz="2000" dirty="0">
                <a:solidFill>
                  <a:srgbClr val="002060"/>
                </a:solidFill>
                <a:highlight>
                  <a:srgbClr val="FFFF00"/>
                </a:highlight>
              </a:rPr>
              <a:t>Comunicarea procedurii specifice de repartizare a copiilor pe locurile disponibile</a:t>
            </a:r>
            <a:r>
              <a:rPr lang="ro-RO" sz="2000" dirty="0">
                <a:solidFill>
                  <a:srgbClr val="002060"/>
                </a:solidFill>
              </a:rPr>
              <a:t>, elaborate de ISJ</a:t>
            </a:r>
          </a:p>
          <a:p>
            <a:r>
              <a:rPr lang="ro-RO" sz="2000" b="1" dirty="0">
                <a:solidFill>
                  <a:srgbClr val="002060"/>
                </a:solidFill>
              </a:rPr>
              <a:t>24 – 31 mai 2021 </a:t>
            </a:r>
            <a:r>
              <a:rPr lang="ro-RO" sz="2000" dirty="0">
                <a:solidFill>
                  <a:srgbClr val="002060"/>
                </a:solidFill>
              </a:rPr>
              <a:t>– </a:t>
            </a:r>
            <a:r>
              <a:rPr lang="ro-RO" sz="2000" dirty="0">
                <a:solidFill>
                  <a:srgbClr val="002060"/>
                </a:solidFill>
                <a:highlight>
                  <a:srgbClr val="FFFF00"/>
                </a:highlight>
              </a:rPr>
              <a:t>Depunerea </a:t>
            </a:r>
            <a:r>
              <a:rPr lang="ro-RO" sz="2000" b="1" i="1" dirty="0">
                <a:solidFill>
                  <a:srgbClr val="002060"/>
                </a:solidFill>
                <a:highlight>
                  <a:srgbClr val="FFFF00"/>
                </a:highlight>
              </a:rPr>
              <a:t>cererii tip </a:t>
            </a:r>
            <a:r>
              <a:rPr lang="ro-RO" sz="2000" dirty="0">
                <a:solidFill>
                  <a:srgbClr val="002060"/>
                </a:solidFill>
                <a:highlight>
                  <a:srgbClr val="FFFF00"/>
                </a:highlight>
              </a:rPr>
              <a:t>de înscriere pentru etapa a II-a</a:t>
            </a:r>
            <a:r>
              <a:rPr lang="ro-RO" sz="2000" dirty="0">
                <a:solidFill>
                  <a:srgbClr val="002060"/>
                </a:solidFill>
              </a:rPr>
              <a:t>, de către părinți la unitățile de învățământ cu nivel primar și validarea cererii</a:t>
            </a:r>
          </a:p>
          <a:p>
            <a:r>
              <a:rPr lang="ro-RO" sz="2000" b="1" dirty="0">
                <a:solidFill>
                  <a:srgbClr val="002060"/>
                </a:solidFill>
              </a:rPr>
              <a:t>4 iunie 2021 </a:t>
            </a:r>
            <a:r>
              <a:rPr lang="ro-RO" sz="2000" dirty="0">
                <a:solidFill>
                  <a:srgbClr val="002060"/>
                </a:solidFill>
              </a:rPr>
              <a:t>– </a:t>
            </a:r>
            <a:r>
              <a:rPr lang="ro-RO" sz="2000" dirty="0">
                <a:solidFill>
                  <a:srgbClr val="002060"/>
                </a:solidFill>
                <a:highlight>
                  <a:srgbClr val="FFFF00"/>
                </a:highlight>
              </a:rPr>
              <a:t>Afișarea listelor finale ale copiilor înscriși la clasa pregătitoare</a:t>
            </a:r>
            <a:r>
              <a:rPr lang="ro-RO" sz="2000" dirty="0">
                <a:solidFill>
                  <a:srgbClr val="002060"/>
                </a:solidFill>
              </a:rPr>
              <a:t>, la fiecare unitate de învățământ cu nivel primar</a:t>
            </a:r>
          </a:p>
          <a:p>
            <a:r>
              <a:rPr lang="ro-RO" sz="2000" b="1" dirty="0">
                <a:solidFill>
                  <a:srgbClr val="002060"/>
                </a:solidFill>
              </a:rPr>
              <a:t>1 – 10 septembrie 2021 </a:t>
            </a:r>
            <a:r>
              <a:rPr lang="ro-RO" sz="2000" dirty="0">
                <a:solidFill>
                  <a:srgbClr val="002060"/>
                </a:solidFill>
              </a:rPr>
              <a:t>– </a:t>
            </a:r>
            <a:r>
              <a:rPr lang="ro-RO" sz="2000" dirty="0">
                <a:solidFill>
                  <a:srgbClr val="002060"/>
                </a:solidFill>
                <a:highlight>
                  <a:srgbClr val="FFFF00"/>
                </a:highlight>
              </a:rPr>
              <a:t>Soluționarea de către ISJ a cererilor părinților ai căror copii nu au fost încă înscriși în clasa pregătitoare, precum și a oricărei alte situații </a:t>
            </a:r>
            <a:r>
              <a:rPr lang="ro-RO" sz="2000" dirty="0">
                <a:solidFill>
                  <a:srgbClr val="002060"/>
                </a:solidFill>
              </a:rPr>
              <a:t>referitoare la înscrierea în învățământul primar.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1408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Întrebarea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1705"/>
          </a:xfrm>
        </p:spPr>
        <p:txBody>
          <a:bodyPr/>
          <a:lstStyle/>
          <a:p>
            <a:pPr algn="just"/>
            <a:r>
              <a:rPr lang="ro-RO" altLang="en-US" sz="2400" dirty="0">
                <a:ln w="0"/>
                <a:solidFill>
                  <a:srgbClr val="0070C0"/>
                </a:solidFill>
              </a:rPr>
              <a:t>Copii care împlinesc 6 ani în perioada 1 septembrie - 31 decembrie 2021, pentru care părinții solicită evaluare, dar care </a:t>
            </a:r>
            <a:r>
              <a:rPr lang="ro-RO" altLang="en-US" sz="2400" i="1" u="sng" dirty="0">
                <a:ln w="0"/>
                <a:solidFill>
                  <a:srgbClr val="0070C0"/>
                </a:solidFill>
              </a:rPr>
              <a:t>au frecventat în mod sporadic grădinița</a:t>
            </a:r>
            <a:r>
              <a:rPr lang="ro-RO" altLang="en-US" sz="2400" dirty="0">
                <a:ln w="0"/>
                <a:solidFill>
                  <a:srgbClr val="0070C0"/>
                </a:solidFill>
              </a:rPr>
              <a:t>, vor fi evaluați în vederea înscrierii la clasa pregătitoare? Cine realizează evaluarea în acest caz?</a:t>
            </a:r>
          </a:p>
          <a:p>
            <a:r>
              <a:rPr lang="ro-RO" altLang="en-US" sz="2400" dirty="0">
                <a:ln w="0"/>
                <a:solidFill>
                  <a:srgbClr val="7030A0"/>
                </a:solidFill>
              </a:rPr>
              <a:t>Răspuns:</a:t>
            </a:r>
          </a:p>
          <a:p>
            <a:pPr marL="0" indent="0">
              <a:buNone/>
            </a:pPr>
            <a:r>
              <a:rPr lang="ro-RO" altLang="en-US" sz="2400" dirty="0"/>
              <a:t>	</a:t>
            </a:r>
            <a:r>
              <a:rPr lang="ro-RO" altLang="en-US" sz="2400" b="1" dirty="0">
                <a:solidFill>
                  <a:srgbClr val="C00000"/>
                </a:solidFill>
              </a:rPr>
              <a:t>DA</a:t>
            </a:r>
            <a:r>
              <a:rPr lang="ro-RO" altLang="en-US" sz="2400" dirty="0">
                <a:solidFill>
                  <a:srgbClr val="C00000"/>
                </a:solidFill>
              </a:rPr>
              <a:t>, dacă părinții solicită evaluare în vederea înscrierii.</a:t>
            </a:r>
          </a:p>
          <a:p>
            <a:pPr marL="0" indent="0" algn="just">
              <a:buNone/>
            </a:pPr>
            <a:r>
              <a:rPr lang="ro-RO" altLang="en-US" sz="2400" dirty="0">
                <a:solidFill>
                  <a:srgbClr val="C00000"/>
                </a:solidFill>
              </a:rPr>
              <a:t>	Evaluarea se va realiza de către cadrele didactice de la grupa la care 	copilul este înscris. </a:t>
            </a:r>
          </a:p>
          <a:p>
            <a:pPr marL="0" indent="0" algn="just">
              <a:buNone/>
            </a:pPr>
            <a:r>
              <a:rPr lang="ro-RO" altLang="en-US" sz="2400" dirty="0">
                <a:solidFill>
                  <a:srgbClr val="C00000"/>
                </a:solidFill>
              </a:rPr>
              <a:t>! De reținut că </a:t>
            </a:r>
            <a:r>
              <a:rPr lang="ro-RO" altLang="en-US" sz="2400" dirty="0">
                <a:solidFill>
                  <a:srgbClr val="C00000"/>
                </a:solidFill>
                <a:sym typeface="+mn-ea"/>
              </a:rPr>
              <a:t>p</a:t>
            </a:r>
            <a:r>
              <a:rPr lang="en-US" sz="2400" dirty="0" err="1">
                <a:solidFill>
                  <a:srgbClr val="C00000"/>
                </a:solidFill>
                <a:sym typeface="+mn-ea"/>
              </a:rPr>
              <a:t>rocesul</a:t>
            </a:r>
            <a:r>
              <a:rPr lang="en-US" sz="2400" dirty="0">
                <a:solidFill>
                  <a:srgbClr val="C00000"/>
                </a:solidFill>
                <a:sym typeface="+mn-ea"/>
              </a:rPr>
              <a:t> de </a:t>
            </a:r>
            <a:r>
              <a:rPr lang="en-US" sz="2400" dirty="0" err="1">
                <a:solidFill>
                  <a:srgbClr val="C00000"/>
                </a:solidFill>
                <a:sym typeface="+mn-ea"/>
              </a:rPr>
              <a:t>înscriere</a:t>
            </a:r>
            <a:r>
              <a:rPr lang="en-US" sz="2400" dirty="0">
                <a:solidFill>
                  <a:srgbClr val="C00000"/>
                </a:solidFill>
                <a:sym typeface="+mn-ea"/>
              </a:rPr>
              <a:t> </a:t>
            </a:r>
            <a:r>
              <a:rPr lang="en-US" sz="2400" dirty="0" err="1">
                <a:solidFill>
                  <a:srgbClr val="C00000"/>
                </a:solidFill>
                <a:sym typeface="+mn-ea"/>
              </a:rPr>
              <a:t>în</a:t>
            </a:r>
            <a:r>
              <a:rPr lang="en-US" sz="2400" dirty="0">
                <a:solidFill>
                  <a:srgbClr val="C00000"/>
                </a:solidFill>
                <a:sym typeface="+mn-ea"/>
              </a:rPr>
              <a:t> </a:t>
            </a:r>
            <a:r>
              <a:rPr lang="en-US" sz="2400" dirty="0" err="1">
                <a:solidFill>
                  <a:srgbClr val="C00000"/>
                </a:solidFill>
                <a:sym typeface="+mn-ea"/>
              </a:rPr>
              <a:t>învățământul</a:t>
            </a:r>
            <a:r>
              <a:rPr lang="en-US" sz="2400" dirty="0">
                <a:solidFill>
                  <a:srgbClr val="C00000"/>
                </a:solidFill>
                <a:sym typeface="+mn-ea"/>
              </a:rPr>
              <a:t> </a:t>
            </a:r>
            <a:r>
              <a:rPr lang="en-US" sz="2400" dirty="0" err="1">
                <a:solidFill>
                  <a:srgbClr val="C00000"/>
                </a:solidFill>
                <a:sym typeface="+mn-ea"/>
              </a:rPr>
              <a:t>primar</a:t>
            </a:r>
            <a:r>
              <a:rPr lang="en-US" sz="2400" dirty="0">
                <a:solidFill>
                  <a:srgbClr val="C00000"/>
                </a:solidFill>
                <a:sym typeface="+mn-ea"/>
              </a:rPr>
              <a:t> nu </a:t>
            </a:r>
            <a:r>
              <a:rPr lang="en-US" sz="2400" dirty="0" err="1">
                <a:solidFill>
                  <a:srgbClr val="C00000"/>
                </a:solidFill>
                <a:sym typeface="+mn-ea"/>
              </a:rPr>
              <a:t>este</a:t>
            </a:r>
            <a:r>
              <a:rPr lang="en-US" sz="2400" dirty="0">
                <a:solidFill>
                  <a:srgbClr val="C00000"/>
                </a:solidFill>
                <a:sym typeface="+mn-ea"/>
              </a:rPr>
              <a:t> </a:t>
            </a:r>
            <a:r>
              <a:rPr lang="en-US" sz="2400" dirty="0" err="1">
                <a:solidFill>
                  <a:srgbClr val="C00000"/>
                </a:solidFill>
                <a:sym typeface="+mn-ea"/>
              </a:rPr>
              <a:t>condiționat</a:t>
            </a:r>
            <a:r>
              <a:rPr lang="en-US" sz="2400" dirty="0">
                <a:solidFill>
                  <a:srgbClr val="C00000"/>
                </a:solidFill>
                <a:sym typeface="+mn-ea"/>
              </a:rPr>
              <a:t> de </a:t>
            </a:r>
            <a:r>
              <a:rPr lang="en-US" sz="2400" dirty="0" err="1">
                <a:solidFill>
                  <a:srgbClr val="C00000"/>
                </a:solidFill>
                <a:sym typeface="+mn-ea"/>
              </a:rPr>
              <a:t>frecventarea</a:t>
            </a:r>
            <a:r>
              <a:rPr lang="en-US" sz="2400" dirty="0">
                <a:solidFill>
                  <a:srgbClr val="C00000"/>
                </a:solidFill>
                <a:sym typeface="+mn-ea"/>
              </a:rPr>
              <a:t> </a:t>
            </a:r>
            <a:r>
              <a:rPr lang="en-US" sz="2400" dirty="0" err="1">
                <a:solidFill>
                  <a:srgbClr val="C00000"/>
                </a:solidFill>
                <a:sym typeface="+mn-ea"/>
              </a:rPr>
              <a:t>grupei</a:t>
            </a:r>
            <a:r>
              <a:rPr lang="en-US" sz="2400" dirty="0">
                <a:solidFill>
                  <a:srgbClr val="C00000"/>
                </a:solidFill>
                <a:sym typeface="+mn-ea"/>
              </a:rPr>
              <a:t> </a:t>
            </a:r>
            <a:r>
              <a:rPr lang="en-US" sz="2400" dirty="0" err="1">
                <a:solidFill>
                  <a:srgbClr val="C00000"/>
                </a:solidFill>
                <a:sym typeface="+mn-ea"/>
              </a:rPr>
              <a:t>mari</a:t>
            </a:r>
            <a:r>
              <a:rPr lang="en-US" sz="2400" dirty="0">
                <a:solidFill>
                  <a:srgbClr val="C00000"/>
                </a:solidFill>
                <a:sym typeface="+mn-ea"/>
              </a:rPr>
              <a:t> a </a:t>
            </a:r>
            <a:r>
              <a:rPr lang="en-US" sz="2400" dirty="0" err="1">
                <a:solidFill>
                  <a:srgbClr val="C00000"/>
                </a:solidFill>
                <a:sym typeface="+mn-ea"/>
              </a:rPr>
              <a:t>învățământului</a:t>
            </a:r>
            <a:r>
              <a:rPr lang="en-US" sz="2400" dirty="0">
                <a:solidFill>
                  <a:srgbClr val="C00000"/>
                </a:solidFill>
                <a:sym typeface="+mn-ea"/>
              </a:rPr>
              <a:t> </a:t>
            </a:r>
            <a:r>
              <a:rPr lang="en-US" sz="2400" dirty="0" err="1">
                <a:solidFill>
                  <a:srgbClr val="C00000"/>
                </a:solidFill>
                <a:sym typeface="+mn-ea"/>
              </a:rPr>
              <a:t>preșcolar</a:t>
            </a:r>
            <a:r>
              <a:rPr lang="en-GB" sz="2400" dirty="0">
                <a:solidFill>
                  <a:srgbClr val="C00000"/>
                </a:solidFill>
                <a:sym typeface="+mn-ea"/>
              </a:rPr>
              <a:t> – Art. 5 (2).</a:t>
            </a:r>
            <a:endParaRPr lang="ro-RO" altLang="en-US" sz="2400" dirty="0">
              <a:solidFill>
                <a:srgbClr val="C0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charset="0"/>
                <a:cs typeface="Comic Sans MS" panose="030F0702030302020204" charset="0"/>
                <a:sym typeface="+mn-ea"/>
              </a:rPr>
              <a:t>Întrebarea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149090"/>
          </a:xfrm>
        </p:spPr>
        <p:txBody>
          <a:bodyPr/>
          <a:lstStyle/>
          <a:p>
            <a:pPr algn="just"/>
            <a:r>
              <a:rPr lang="ro-RO" altLang="en-US" sz="2400" dirty="0">
                <a:ln w="0"/>
                <a:solidFill>
                  <a:srgbClr val="0070C0"/>
                </a:solidFill>
                <a:sym typeface="+mn-ea"/>
              </a:rPr>
              <a:t>Copii care împlinesc 6 ani în perioada 1 septembrie - 31 decembrie 2021, pentru care părinții solicită evaluare, dar care </a:t>
            </a:r>
            <a:r>
              <a:rPr lang="ro-RO" altLang="en-US" sz="2400" i="1" u="sng" dirty="0">
                <a:ln w="0"/>
                <a:solidFill>
                  <a:srgbClr val="0070C0"/>
                </a:solidFill>
                <a:sym typeface="+mn-ea"/>
              </a:rPr>
              <a:t>nu au frecventat deloc grădinița</a:t>
            </a:r>
            <a:r>
              <a:rPr lang="ro-RO" altLang="en-US" sz="2400" dirty="0">
                <a:ln w="0"/>
                <a:solidFill>
                  <a:srgbClr val="0070C0"/>
                </a:solidFill>
                <a:sym typeface="+mn-ea"/>
              </a:rPr>
              <a:t>, vor fi evaluați în vederea înscrierii la clasa pregătitoare? Cine realizează evaluarea?</a:t>
            </a:r>
          </a:p>
          <a:p>
            <a:r>
              <a:rPr lang="ro-RO" altLang="en-US" sz="2400" dirty="0">
                <a:ln w="0"/>
                <a:solidFill>
                  <a:srgbClr val="7030A0"/>
                </a:solidFill>
                <a:sym typeface="+mn-ea"/>
              </a:rPr>
              <a:t>Răspuns:</a:t>
            </a:r>
            <a:endParaRPr lang="ro-RO" altLang="en-US" sz="2400" dirty="0">
              <a:ln w="0"/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o-RO" altLang="en-US" sz="2400" dirty="0">
                <a:sym typeface="+mn-ea"/>
              </a:rPr>
              <a:t>	</a:t>
            </a:r>
            <a:r>
              <a:rPr lang="ro-RO" altLang="en-US" sz="2400" b="1" dirty="0">
                <a:solidFill>
                  <a:srgbClr val="C00000"/>
                </a:solidFill>
                <a:sym typeface="+mn-ea"/>
              </a:rPr>
              <a:t>DA</a:t>
            </a:r>
            <a:r>
              <a:rPr lang="ro-RO" altLang="en-US" sz="2400" dirty="0">
                <a:solidFill>
                  <a:srgbClr val="C00000"/>
                </a:solidFill>
                <a:sym typeface="+mn-ea"/>
              </a:rPr>
              <a:t>, dacă părinții solicită evaluare în vederea înscrierii.</a:t>
            </a:r>
            <a:endParaRPr lang="ro-RO" altLang="en-US" sz="2400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o-RO" altLang="en-US" sz="2400" dirty="0">
                <a:solidFill>
                  <a:srgbClr val="C00000"/>
                </a:solidFill>
                <a:sym typeface="+mn-ea"/>
              </a:rPr>
              <a:t>	Evaluarea se va realiza de către CJRAE Hunedoara.</a:t>
            </a:r>
            <a:endParaRPr lang="en-GB" altLang="en-US" sz="2400" dirty="0">
              <a:solidFill>
                <a:srgbClr val="C00000"/>
              </a:solidFill>
              <a:sym typeface="+mn-ea"/>
            </a:endParaRPr>
          </a:p>
          <a:p>
            <a:pPr marL="0" indent="0" algn="just">
              <a:buNone/>
            </a:pPr>
            <a:endParaRPr lang="ro-RO" altLang="en-US" sz="2400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o-RO" altLang="en-US" sz="2400" dirty="0">
                <a:solidFill>
                  <a:srgbClr val="C00000"/>
                </a:solidFill>
                <a:sym typeface="+mn-ea"/>
              </a:rPr>
              <a:t>	</a:t>
            </a:r>
            <a:endParaRPr lang="ro-RO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o-RO" alt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Întrebarea 3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1321988" cy="4525963"/>
          </a:xfrm>
        </p:spPr>
        <p:txBody>
          <a:bodyPr/>
          <a:lstStyle/>
          <a:p>
            <a:r>
              <a:rPr lang="ro-RO" b="1" dirty="0">
                <a:solidFill>
                  <a:srgbClr val="0070C0"/>
                </a:solidFill>
              </a:rPr>
              <a:t>Credeți că este necesară desfășurarea unei întâlniri online a</a:t>
            </a:r>
            <a:r>
              <a:rPr lang="en-GB" b="1" dirty="0">
                <a:solidFill>
                  <a:srgbClr val="0070C0"/>
                </a:solidFill>
              </a:rPr>
              <a:t> p</a:t>
            </a:r>
            <a:r>
              <a:rPr lang="ro-RO" b="1" dirty="0" err="1">
                <a:solidFill>
                  <a:srgbClr val="0070C0"/>
                </a:solidFill>
              </a:rPr>
              <a:t>ărinților</a:t>
            </a:r>
            <a:r>
              <a:rPr lang="en-GB" b="1" dirty="0">
                <a:solidFill>
                  <a:srgbClr val="0070C0"/>
                </a:solidFill>
              </a:rPr>
              <a:t> cu</a:t>
            </a:r>
            <a:r>
              <a:rPr lang="ro-RO" b="1" dirty="0">
                <a:solidFill>
                  <a:srgbClr val="0070C0"/>
                </a:solidFill>
              </a:rPr>
              <a:t> consilieri școlari de la CJRAE Hunedoara?</a:t>
            </a:r>
            <a:endParaRPr lang="ro-RO" altLang="en-US" dirty="0">
              <a:solidFill>
                <a:srgbClr val="FF0000"/>
              </a:solidFill>
            </a:endParaRPr>
          </a:p>
          <a:p>
            <a:r>
              <a:rPr lang="ro-RO" altLang="en-US" dirty="0">
                <a:solidFill>
                  <a:srgbClr val="FF0000"/>
                </a:solidFill>
              </a:rPr>
              <a:t>Dacă DA, </a:t>
            </a:r>
          </a:p>
          <a:p>
            <a:pPr lvl="1"/>
            <a:r>
              <a:rPr lang="ro-RO" altLang="en-US" dirty="0">
                <a:solidFill>
                  <a:srgbClr val="FF0000"/>
                </a:solidFill>
              </a:rPr>
              <a:t>transmiteți către CJRAE </a:t>
            </a:r>
            <a:r>
              <a:rPr lang="ro-RO" altLang="en-US" b="1" dirty="0">
                <a:solidFill>
                  <a:srgbClr val="FF0000"/>
                </a:solidFill>
              </a:rPr>
              <a:t>adresele de e-mail ale părinților</a:t>
            </a:r>
            <a:r>
              <a:rPr lang="ro-RO" altLang="en-US" dirty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ro-RO" altLang="en-US" dirty="0">
                <a:solidFill>
                  <a:srgbClr val="FF0000"/>
                </a:solidFill>
              </a:rPr>
              <a:t>transmiteți către părinți un link de conectare primit de la CJRAE?</a:t>
            </a:r>
          </a:p>
          <a:p>
            <a:pPr marL="457200" lvl="1" indent="0">
              <a:buNone/>
            </a:pPr>
            <a:r>
              <a:rPr lang="ro-RO" altLang="en-US" dirty="0">
                <a:solidFill>
                  <a:srgbClr val="FF0000"/>
                </a:solidFill>
              </a:rPr>
              <a:t>     </a:t>
            </a:r>
            <a:r>
              <a:rPr lang="ro-RO" altLang="en-US" i="1" dirty="0">
                <a:solidFill>
                  <a:srgbClr val="7030A0"/>
                </a:solidFill>
              </a:rPr>
              <a:t>(o singură variantă posibilă </a:t>
            </a:r>
            <a:r>
              <a:rPr lang="ro-RO" altLang="en-US" i="1" dirty="0">
                <a:solidFill>
                  <a:srgbClr val="7030A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 </a:t>
            </a:r>
            <a:r>
              <a:rPr lang="ro-RO" altLang="en-US" i="1" dirty="0">
                <a:solidFill>
                  <a:srgbClr val="7030A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2628900"/>
            <a:ext cx="2857500" cy="1600200"/>
          </a:xfrm>
          <a:prstGeom prst="rect">
            <a:avLst/>
          </a:prstGeom>
        </p:spPr>
      </p:pic>
      <p:pic>
        <p:nvPicPr>
          <p:cNvPr id="8" name="I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78" y="1322773"/>
            <a:ext cx="11582399" cy="4492101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09600" y="612558"/>
            <a:ext cx="10972800" cy="805079"/>
          </a:xfrm>
        </p:spPr>
        <p:txBody>
          <a:bodyPr/>
          <a:lstStyle/>
          <a:p>
            <a:r>
              <a:rPr lang="ro-RO" dirty="0">
                <a:solidFill>
                  <a:srgbClr val="0070C0"/>
                </a:solidFill>
                <a:latin typeface="Magneto" panose="04030805050802020D02" pitchFamily="82" charset="0"/>
              </a:rPr>
              <a:t>Vă mulțumesc!</a:t>
            </a:r>
            <a:endParaRPr lang="en-GB" dirty="0">
              <a:solidFill>
                <a:srgbClr val="0070C0"/>
              </a:solidFill>
              <a:latin typeface="Magneto" panose="04030805050802020D02" pitchFamily="82" charset="0"/>
            </a:endParaRPr>
          </a:p>
        </p:txBody>
      </p:sp>
      <p:sp>
        <p:nvSpPr>
          <p:cNvPr id="3" name="Dreptunghi 2">
            <a:extLst>
              <a:ext uri="{FF2B5EF4-FFF2-40B4-BE49-F238E27FC236}">
                <a16:creationId xmlns:a16="http://schemas.microsoft.com/office/drawing/2014/main" id="{3736B031-5D65-4ED5-91E6-49854F8BDB01}"/>
              </a:ext>
            </a:extLst>
          </p:cNvPr>
          <p:cNvSpPr/>
          <p:nvPr/>
        </p:nvSpPr>
        <p:spPr>
          <a:xfrm>
            <a:off x="1375830" y="6238429"/>
            <a:ext cx="3865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https://meet.google.com/rsr-sbcd-rjs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o-RO" sz="3600" dirty="0">
                <a:solidFill>
                  <a:srgbClr val="0070C0"/>
                </a:solidFill>
              </a:rPr>
            </a:br>
            <a:r>
              <a:rPr lang="en-GB" sz="3600" dirty="0">
                <a:solidFill>
                  <a:srgbClr val="0070C0"/>
                </a:solidFill>
              </a:rPr>
              <a:t>Care </a:t>
            </a:r>
            <a:r>
              <a:rPr lang="en-GB" sz="3600" dirty="0" err="1">
                <a:solidFill>
                  <a:srgbClr val="0070C0"/>
                </a:solidFill>
              </a:rPr>
              <a:t>copii</a:t>
            </a:r>
            <a:r>
              <a:rPr lang="en-GB" sz="3600" dirty="0">
                <a:solidFill>
                  <a:srgbClr val="0070C0"/>
                </a:solidFill>
              </a:rPr>
              <a:t> pot fi </a:t>
            </a:r>
            <a:r>
              <a:rPr lang="ro-RO" sz="3600" dirty="0">
                <a:solidFill>
                  <a:srgbClr val="0070C0"/>
                </a:solidFill>
              </a:rPr>
              <a:t>înscriși în clasa pregătitoare ?</a:t>
            </a:r>
            <a:br>
              <a:rPr lang="ro-RO" sz="3600" dirty="0">
                <a:solidFill>
                  <a:srgbClr val="0070C0"/>
                </a:solidFill>
              </a:rPr>
            </a:br>
            <a:endParaRPr lang="en-GB" sz="3600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708525"/>
          </a:xfrm>
        </p:spPr>
        <p:txBody>
          <a:bodyPr/>
          <a:lstStyle/>
          <a:p>
            <a:pPr marL="0" indent="0">
              <a:buNone/>
            </a:pPr>
            <a:r>
              <a:rPr lang="ro-RO" sz="2400" b="1" dirty="0">
                <a:solidFill>
                  <a:srgbClr val="002060"/>
                </a:solidFill>
              </a:rPr>
              <a:t>Art. 6 (1) </a:t>
            </a:r>
            <a:r>
              <a:rPr lang="ro-RO" sz="2400" dirty="0">
                <a:solidFill>
                  <a:srgbClr val="002060"/>
                </a:solidFill>
                <a:highlight>
                  <a:srgbClr val="FFFF00"/>
                </a:highlight>
              </a:rPr>
              <a:t>„Părinții </a:t>
            </a:r>
            <a:r>
              <a:rPr lang="ro-RO" sz="2400" dirty="0">
                <a:solidFill>
                  <a:srgbClr val="002060"/>
                </a:solidFill>
              </a:rPr>
              <a:t>ai căror copii împlinesc 6 ani  în perioada 1 septembrie – 31 decembrie 2021, inclusiv, </a:t>
            </a:r>
            <a:r>
              <a:rPr lang="ro-RO" sz="2400" b="1" i="1" u="sng" dirty="0">
                <a:solidFill>
                  <a:srgbClr val="002060"/>
                </a:solidFill>
                <a:highlight>
                  <a:srgbClr val="FFFF00"/>
                </a:highlight>
              </a:rPr>
              <a:t>pot</a:t>
            </a:r>
            <a:r>
              <a:rPr lang="ro-RO" sz="2400" dirty="0">
                <a:solidFill>
                  <a:srgbClr val="002060"/>
                </a:solidFill>
                <a:highlight>
                  <a:srgbClr val="FFFF00"/>
                </a:highlight>
              </a:rPr>
              <a:t> să-și înscrie copiii în învățământul primar, în clasa pregătitoare, dacă nivelul lor de dezvoltare este corespunzător.”</a:t>
            </a:r>
            <a:r>
              <a:rPr lang="en-GB" sz="2400" dirty="0">
                <a:solidFill>
                  <a:srgbClr val="002060"/>
                </a:solidFill>
              </a:rPr>
              <a:t>       </a:t>
            </a:r>
            <a:r>
              <a:rPr lang="ro-RO" sz="2400" dirty="0">
                <a:solidFill>
                  <a:srgbClr val="002060"/>
                </a:solidFill>
              </a:rPr>
              <a:t>  </a:t>
            </a:r>
            <a:r>
              <a:rPr lang="ro-RO" sz="2400" dirty="0"/>
              <a:t> </a:t>
            </a:r>
          </a:p>
          <a:p>
            <a:pPr marL="0" indent="0">
              <a:buNone/>
            </a:pPr>
            <a:r>
              <a:rPr lang="ro-RO" sz="2400" dirty="0"/>
              <a:t>                                               </a:t>
            </a:r>
          </a:p>
          <a:p>
            <a:pPr marL="0" indent="0">
              <a:buNone/>
            </a:pPr>
            <a:r>
              <a:rPr lang="ro-RO" sz="2400" dirty="0"/>
              <a:t>                                               </a:t>
            </a:r>
            <a:r>
              <a:rPr lang="ro-RO" sz="2400" dirty="0">
                <a:solidFill>
                  <a:srgbClr val="7030A0"/>
                </a:solidFill>
              </a:rPr>
              <a:t>1 sept. 2015  -  31 dec. 2015</a:t>
            </a:r>
          </a:p>
          <a:p>
            <a:pPr marL="0" indent="0">
              <a:buNone/>
            </a:pPr>
            <a:r>
              <a:rPr lang="ro-RO" sz="1800" dirty="0">
                <a:solidFill>
                  <a:srgbClr val="00CC00"/>
                </a:solidFill>
              </a:rPr>
              <a:t>    </a:t>
            </a:r>
            <a:r>
              <a:rPr lang="ro-RO" sz="2000" dirty="0">
                <a:solidFill>
                  <a:srgbClr val="00CC00"/>
                </a:solidFill>
              </a:rPr>
              <a:t>____2014_____2015_____</a:t>
            </a:r>
            <a:r>
              <a:rPr lang="ro-RO" sz="2000" b="1" dirty="0">
                <a:solidFill>
                  <a:srgbClr val="7030A0"/>
                </a:solidFill>
              </a:rPr>
              <a:t>/</a:t>
            </a:r>
            <a:r>
              <a:rPr lang="ro-RO" sz="2000" dirty="0">
                <a:solidFill>
                  <a:srgbClr val="7030A0"/>
                </a:solidFill>
              </a:rPr>
              <a:t>_</a:t>
            </a:r>
            <a:r>
              <a:rPr lang="ro-RO" sz="2000" b="1" i="1" u="sng" dirty="0">
                <a:solidFill>
                  <a:srgbClr val="7030A0"/>
                </a:solidFill>
              </a:rPr>
              <a:t>copii care se înscriu doar cu recomandare</a:t>
            </a:r>
            <a:r>
              <a:rPr lang="ro-RO" sz="2000" b="1" dirty="0">
                <a:solidFill>
                  <a:srgbClr val="7030A0"/>
                </a:solidFill>
              </a:rPr>
              <a:t>_/</a:t>
            </a:r>
            <a:r>
              <a:rPr lang="ro-RO" sz="2000" dirty="0">
                <a:solidFill>
                  <a:srgbClr val="00CC00"/>
                </a:solidFill>
              </a:rPr>
              <a:t>____2016____</a:t>
            </a:r>
          </a:p>
          <a:p>
            <a:pPr marL="0" indent="0">
              <a:buNone/>
            </a:pPr>
            <a:endParaRPr lang="ro-RO" sz="2000" dirty="0">
              <a:solidFill>
                <a:srgbClr val="00CC00"/>
              </a:solidFill>
            </a:endParaRPr>
          </a:p>
          <a:p>
            <a:pPr marL="0" indent="0">
              <a:buNone/>
            </a:pPr>
            <a:r>
              <a:rPr lang="ro-RO" sz="2000" dirty="0">
                <a:solidFill>
                  <a:srgbClr val="00CC00"/>
                </a:solidFill>
              </a:rPr>
              <a:t>	</a:t>
            </a:r>
          </a:p>
          <a:p>
            <a:pPr marL="0" indent="0">
              <a:buNone/>
            </a:pPr>
            <a:endParaRPr lang="ro-RO" sz="2000" dirty="0">
              <a:solidFill>
                <a:srgbClr val="00CC00"/>
              </a:solidFill>
            </a:endParaRPr>
          </a:p>
          <a:p>
            <a:pPr marL="0" indent="0">
              <a:buNone/>
            </a:pPr>
            <a:endParaRPr lang="ro-RO" sz="2000" dirty="0">
              <a:solidFill>
                <a:srgbClr val="00CC00"/>
              </a:solidFill>
            </a:endParaRPr>
          </a:p>
          <a:p>
            <a:pPr marL="0" indent="0">
              <a:buNone/>
            </a:pPr>
            <a:endParaRPr lang="ro-RO" sz="2000" dirty="0">
              <a:solidFill>
                <a:srgbClr val="00CC00"/>
              </a:solidFill>
            </a:endParaRP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7" name="I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037" y="4429957"/>
            <a:ext cx="5154967" cy="1615736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22077F58-CEF4-422F-A376-2112DA7ED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58319">
            <a:off x="619938" y="4875732"/>
            <a:ext cx="2181002" cy="14394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800" dirty="0">
                <a:solidFill>
                  <a:srgbClr val="0070C0"/>
                </a:solidFill>
              </a:rPr>
              <a:t>Copiii care împlinesc 6 ani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în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perioada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1 </a:t>
            </a:r>
            <a:r>
              <a:rPr lang="en-US" sz="2400" dirty="0" err="1">
                <a:solidFill>
                  <a:srgbClr val="0070C0"/>
                </a:solidFill>
              </a:rPr>
              <a:t>septembrie</a:t>
            </a:r>
            <a:r>
              <a:rPr lang="en-US" sz="2400" dirty="0">
                <a:solidFill>
                  <a:srgbClr val="0070C0"/>
                </a:solidFill>
              </a:rPr>
              <a:t> - 31 </a:t>
            </a:r>
            <a:r>
              <a:rPr lang="en-US" sz="2400" dirty="0" err="1">
                <a:solidFill>
                  <a:srgbClr val="0070C0"/>
                </a:solidFill>
              </a:rPr>
              <a:t>decembrie</a:t>
            </a:r>
            <a:r>
              <a:rPr lang="en-US" sz="2400" dirty="0">
                <a:solidFill>
                  <a:srgbClr val="0070C0"/>
                </a:solidFill>
              </a:rPr>
              <a:t> 2021</a:t>
            </a:r>
            <a:br>
              <a:rPr lang="ro-RO" sz="2800" dirty="0">
                <a:solidFill>
                  <a:srgbClr val="0070C0"/>
                </a:solidFill>
              </a:rPr>
            </a:br>
            <a:r>
              <a:rPr lang="ro-RO" sz="2800" dirty="0">
                <a:solidFill>
                  <a:srgbClr val="0070C0"/>
                </a:solidFill>
              </a:rPr>
              <a:t> </a:t>
            </a:r>
            <a:r>
              <a:rPr lang="en-GB" sz="2800" dirty="0">
                <a:solidFill>
                  <a:srgbClr val="0070C0"/>
                </a:solidFill>
              </a:rPr>
              <a:t>care au </a:t>
            </a:r>
            <a:r>
              <a:rPr lang="en-GB" sz="2800" dirty="0" err="1">
                <a:solidFill>
                  <a:srgbClr val="0070C0"/>
                </a:solidFill>
              </a:rPr>
              <a:t>frecventat</a:t>
            </a:r>
            <a:r>
              <a:rPr lang="en-GB" sz="2800" dirty="0">
                <a:solidFill>
                  <a:srgbClr val="0070C0"/>
                </a:solidFill>
              </a:rPr>
              <a:t> gr</a:t>
            </a:r>
            <a:r>
              <a:rPr lang="ro-RO" sz="2800" dirty="0" err="1">
                <a:solidFill>
                  <a:srgbClr val="0070C0"/>
                </a:solidFill>
              </a:rPr>
              <a:t>ădinița</a:t>
            </a:r>
            <a:endParaRPr lang="en-GB" sz="2800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65089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b="1" dirty="0">
                <a:solidFill>
                  <a:schemeClr val="accent6"/>
                </a:solidFill>
              </a:rPr>
              <a:t>Art. 6. - (</a:t>
            </a:r>
            <a:r>
              <a:rPr lang="ro-RO" sz="2400" b="1" dirty="0">
                <a:solidFill>
                  <a:schemeClr val="accent6"/>
                </a:solidFill>
              </a:rPr>
              <a:t>2</a:t>
            </a:r>
            <a:r>
              <a:rPr lang="en-US" sz="2400" b="1" dirty="0">
                <a:solidFill>
                  <a:schemeClr val="accent6"/>
                </a:solidFill>
              </a:rPr>
              <a:t>)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endParaRPr lang="ro-RO" sz="2400" dirty="0">
              <a:solidFill>
                <a:schemeClr val="accent6"/>
              </a:solidFill>
            </a:endParaRPr>
          </a:p>
          <a:p>
            <a:pPr algn="just"/>
            <a:r>
              <a:rPr lang="ro-RO" sz="2400" dirty="0">
                <a:solidFill>
                  <a:schemeClr val="accent6"/>
                </a:solidFill>
              </a:rPr>
              <a:t>C</a:t>
            </a:r>
            <a:r>
              <a:rPr lang="en-US" sz="2400" dirty="0" err="1">
                <a:solidFill>
                  <a:schemeClr val="accent6"/>
                </a:solidFill>
              </a:rPr>
              <a:t>opii</a:t>
            </a:r>
            <a:r>
              <a:rPr lang="ro-RO" sz="2400" dirty="0">
                <a:solidFill>
                  <a:schemeClr val="accent6"/>
                </a:solidFill>
              </a:rPr>
              <a:t>i </a:t>
            </a:r>
            <a:r>
              <a:rPr lang="en-US" sz="2400" dirty="0">
                <a:solidFill>
                  <a:schemeClr val="accent6"/>
                </a:solidFill>
                <a:highlight>
                  <a:srgbClr val="FFFF00"/>
                </a:highlight>
              </a:rPr>
              <a:t>care au </a:t>
            </a:r>
            <a:r>
              <a:rPr lang="en-US" sz="2400" dirty="0" err="1">
                <a:solidFill>
                  <a:schemeClr val="accent6"/>
                </a:solidFill>
                <a:highlight>
                  <a:srgbClr val="FFFF00"/>
                </a:highlight>
              </a:rPr>
              <a:t>frecventat</a:t>
            </a:r>
            <a:r>
              <a:rPr lang="en-US" sz="2400" dirty="0">
                <a:solidFill>
                  <a:schemeClr val="accent6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 err="1">
                <a:solidFill>
                  <a:schemeClr val="accent6"/>
                </a:solidFill>
                <a:highlight>
                  <a:srgbClr val="FFFF00"/>
                </a:highlight>
              </a:rPr>
              <a:t>grădinița</a:t>
            </a:r>
            <a:r>
              <a:rPr lang="en-US" sz="2400" dirty="0">
                <a:solidFill>
                  <a:schemeClr val="accent6"/>
                </a:solidFill>
              </a:rPr>
              <a:t>, </a:t>
            </a:r>
            <a:r>
              <a:rPr lang="ro-RO" sz="2400" b="1" i="1" u="sng" dirty="0">
                <a:solidFill>
                  <a:schemeClr val="accent6"/>
                </a:solidFill>
                <a:highlight>
                  <a:srgbClr val="FFFF00"/>
                </a:highlight>
              </a:rPr>
              <a:t>pot </a:t>
            </a:r>
            <a:r>
              <a:rPr lang="ro-RO" sz="2400" dirty="0">
                <a:solidFill>
                  <a:schemeClr val="accent6"/>
                </a:solidFill>
              </a:rPr>
              <a:t>fi </a:t>
            </a:r>
            <a:r>
              <a:rPr lang="en-US" sz="2400" dirty="0" err="1">
                <a:solidFill>
                  <a:schemeClr val="accent6"/>
                </a:solidFill>
              </a:rPr>
              <a:t>înscri</a:t>
            </a:r>
            <a:r>
              <a:rPr lang="ro-RO" sz="2400" dirty="0">
                <a:solidFill>
                  <a:schemeClr val="accent6"/>
                </a:solidFill>
              </a:rPr>
              <a:t>și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în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clasa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pregătitoare</a:t>
            </a:r>
            <a:r>
              <a:rPr lang="en-US" sz="2400" dirty="0">
                <a:solidFill>
                  <a:schemeClr val="accent6"/>
                </a:solidFill>
              </a:rPr>
              <a:t> la </a:t>
            </a:r>
            <a:r>
              <a:rPr lang="en-US" sz="2400" dirty="0" err="1">
                <a:solidFill>
                  <a:schemeClr val="accent6"/>
                </a:solidFill>
              </a:rPr>
              <a:t>solicitarea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scrisă</a:t>
            </a:r>
            <a:r>
              <a:rPr lang="en-US" sz="2400" dirty="0">
                <a:solidFill>
                  <a:schemeClr val="accent6"/>
                </a:solidFill>
              </a:rPr>
              <a:t> a </a:t>
            </a:r>
            <a:r>
              <a:rPr lang="en-US" sz="2400" dirty="0" err="1">
                <a:solidFill>
                  <a:schemeClr val="accent6"/>
                </a:solidFill>
              </a:rPr>
              <a:t>părinților</a:t>
            </a:r>
            <a:r>
              <a:rPr lang="en-US" sz="2400" dirty="0">
                <a:solidFill>
                  <a:schemeClr val="accent6"/>
                </a:solidFill>
              </a:rPr>
              <a:t>, </a:t>
            </a:r>
            <a:r>
              <a:rPr lang="ro-RO" sz="2400" dirty="0">
                <a:solidFill>
                  <a:schemeClr val="accent6"/>
                </a:solidFill>
              </a:rPr>
              <a:t>  </a:t>
            </a:r>
            <a:r>
              <a:rPr lang="en-US" sz="2400" dirty="0" err="1">
                <a:solidFill>
                  <a:schemeClr val="accent6"/>
                </a:solidFill>
                <a:highlight>
                  <a:srgbClr val="FFFF00"/>
                </a:highlight>
              </a:rPr>
              <a:t>în</a:t>
            </a:r>
            <a:r>
              <a:rPr lang="en-US" sz="2400" dirty="0">
                <a:solidFill>
                  <a:schemeClr val="accent6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 err="1">
                <a:solidFill>
                  <a:schemeClr val="accent6"/>
                </a:solidFill>
                <a:highlight>
                  <a:srgbClr val="FFFF00"/>
                </a:highlight>
              </a:rPr>
              <a:t>baza</a:t>
            </a:r>
            <a:r>
              <a:rPr lang="en-US" sz="2400" dirty="0">
                <a:solidFill>
                  <a:schemeClr val="accent6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 err="1">
                <a:solidFill>
                  <a:schemeClr val="accent6"/>
                </a:solidFill>
                <a:highlight>
                  <a:srgbClr val="FFFF00"/>
                </a:highlight>
              </a:rPr>
              <a:t>recomandării</a:t>
            </a:r>
            <a:r>
              <a:rPr lang="en-US" sz="2400" dirty="0">
                <a:solidFill>
                  <a:schemeClr val="accent6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 err="1">
                <a:solidFill>
                  <a:schemeClr val="accent6"/>
                </a:solidFill>
                <a:highlight>
                  <a:srgbClr val="FFFF00"/>
                </a:highlight>
              </a:rPr>
              <a:t>eliberate</a:t>
            </a:r>
            <a:r>
              <a:rPr lang="en-US" sz="2400" dirty="0">
                <a:solidFill>
                  <a:schemeClr val="accent6"/>
                </a:solidFill>
                <a:highlight>
                  <a:srgbClr val="FFFF00"/>
                </a:highlight>
              </a:rPr>
              <a:t> de </a:t>
            </a:r>
            <a:r>
              <a:rPr lang="en-US" sz="2400" dirty="0" err="1">
                <a:solidFill>
                  <a:schemeClr val="accent6"/>
                </a:solidFill>
                <a:highlight>
                  <a:srgbClr val="FFFF00"/>
                </a:highlight>
              </a:rPr>
              <a:t>unitatea</a:t>
            </a:r>
            <a:r>
              <a:rPr lang="en-US" sz="2400" dirty="0">
                <a:solidFill>
                  <a:schemeClr val="accent6"/>
                </a:solidFill>
                <a:highlight>
                  <a:srgbClr val="FFFF00"/>
                </a:highlight>
              </a:rPr>
              <a:t> de </a:t>
            </a:r>
            <a:r>
              <a:rPr lang="en-US" sz="2400" dirty="0" err="1">
                <a:solidFill>
                  <a:schemeClr val="accent6"/>
                </a:solidFill>
                <a:highlight>
                  <a:srgbClr val="FFFF00"/>
                </a:highlight>
              </a:rPr>
              <a:t>învățământ</a:t>
            </a:r>
            <a:r>
              <a:rPr lang="en-US" sz="2400" dirty="0">
                <a:solidFill>
                  <a:schemeClr val="accent6"/>
                </a:solidFill>
                <a:highlight>
                  <a:srgbClr val="FFFF00"/>
                </a:highlight>
              </a:rPr>
              <a:t> cu </a:t>
            </a:r>
            <a:r>
              <a:rPr lang="en-US" sz="2400" dirty="0" err="1">
                <a:solidFill>
                  <a:schemeClr val="accent6"/>
                </a:solidFill>
                <a:highlight>
                  <a:srgbClr val="FFFF00"/>
                </a:highlight>
              </a:rPr>
              <a:t>nivel</a:t>
            </a:r>
            <a:r>
              <a:rPr lang="en-US" sz="2400" dirty="0">
                <a:solidFill>
                  <a:schemeClr val="accent6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 err="1">
                <a:solidFill>
                  <a:schemeClr val="accent6"/>
                </a:solidFill>
                <a:highlight>
                  <a:srgbClr val="FFFF00"/>
                </a:highlight>
              </a:rPr>
              <a:t>preșcolar</a:t>
            </a:r>
            <a:r>
              <a:rPr lang="en-US" sz="2400" dirty="0">
                <a:solidFill>
                  <a:schemeClr val="accent6"/>
                </a:solidFill>
              </a:rPr>
              <a:t>.</a:t>
            </a:r>
          </a:p>
          <a:p>
            <a:pPr algn="just"/>
            <a:r>
              <a:rPr lang="en-US" sz="2400" u="sng" dirty="0" err="1">
                <a:solidFill>
                  <a:schemeClr val="accent6"/>
                </a:solidFill>
                <a:highlight>
                  <a:srgbClr val="FFFF00"/>
                </a:highlight>
              </a:rPr>
              <a:t>Solicitarea</a:t>
            </a:r>
            <a:r>
              <a:rPr lang="en-US" sz="2400" u="sng" dirty="0">
                <a:solidFill>
                  <a:schemeClr val="accent6"/>
                </a:solidFill>
                <a:highlight>
                  <a:srgbClr val="FFFF00"/>
                </a:highlight>
              </a:rPr>
              <a:t> de </a:t>
            </a:r>
            <a:r>
              <a:rPr lang="en-US" sz="2400" u="sng" dirty="0" err="1">
                <a:solidFill>
                  <a:schemeClr val="accent6"/>
                </a:solidFill>
                <a:highlight>
                  <a:srgbClr val="FFFF00"/>
                </a:highlight>
              </a:rPr>
              <a:t>eliberare</a:t>
            </a:r>
            <a:r>
              <a:rPr lang="en-US" sz="2400" u="sng" dirty="0">
                <a:solidFill>
                  <a:schemeClr val="accent6"/>
                </a:solidFill>
                <a:highlight>
                  <a:srgbClr val="FFFF00"/>
                </a:highlight>
              </a:rPr>
              <a:t> a </a:t>
            </a:r>
            <a:r>
              <a:rPr lang="en-US" sz="2400" u="sng" dirty="0" err="1">
                <a:solidFill>
                  <a:schemeClr val="accent6"/>
                </a:solidFill>
                <a:highlight>
                  <a:srgbClr val="FFFF00"/>
                </a:highlight>
              </a:rPr>
              <a:t>recomandării</a:t>
            </a:r>
            <a:r>
              <a:rPr lang="en-US" sz="2400" u="sng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poate</a:t>
            </a:r>
            <a:r>
              <a:rPr lang="en-US" sz="2400" dirty="0">
                <a:solidFill>
                  <a:schemeClr val="accent6"/>
                </a:solidFill>
              </a:rPr>
              <a:t> fi </a:t>
            </a:r>
            <a:r>
              <a:rPr lang="en-US" sz="2400" dirty="0" err="1">
                <a:solidFill>
                  <a:schemeClr val="accent6"/>
                </a:solidFill>
              </a:rPr>
              <a:t>depusă</a:t>
            </a:r>
            <a:r>
              <a:rPr lang="ro-RO" sz="2400" dirty="0">
                <a:solidFill>
                  <a:schemeClr val="accent6"/>
                </a:solidFill>
              </a:rPr>
              <a:t>:</a:t>
            </a:r>
          </a:p>
          <a:p>
            <a:pPr lvl="1" algn="just"/>
            <a:r>
              <a:rPr lang="en-US" sz="2000" dirty="0">
                <a:solidFill>
                  <a:schemeClr val="accent6"/>
                </a:solidFill>
              </a:rPr>
              <a:t>direct la </a:t>
            </a:r>
            <a:r>
              <a:rPr lang="en-US" sz="2000" dirty="0" err="1">
                <a:solidFill>
                  <a:schemeClr val="accent6"/>
                </a:solidFill>
              </a:rPr>
              <a:t>unitatea</a:t>
            </a:r>
            <a:r>
              <a:rPr lang="en-US" sz="2000" dirty="0">
                <a:solidFill>
                  <a:schemeClr val="accent6"/>
                </a:solidFill>
              </a:rPr>
              <a:t> de </a:t>
            </a:r>
            <a:r>
              <a:rPr lang="en-US" sz="2000" dirty="0" err="1">
                <a:solidFill>
                  <a:schemeClr val="accent6"/>
                </a:solidFill>
              </a:rPr>
              <a:t>învățământ</a:t>
            </a:r>
            <a:r>
              <a:rPr lang="ro-RO" sz="2000" dirty="0">
                <a:solidFill>
                  <a:schemeClr val="accent6"/>
                </a:solidFill>
              </a:rPr>
              <a:t> cu nivel preșcolar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endParaRPr lang="ro-RO" sz="2000" dirty="0">
              <a:solidFill>
                <a:schemeClr val="accent6"/>
              </a:solidFill>
            </a:endParaRPr>
          </a:p>
          <a:p>
            <a:pPr lvl="1" algn="just"/>
            <a:r>
              <a:rPr lang="en-US" sz="2000" dirty="0" err="1">
                <a:solidFill>
                  <a:schemeClr val="accent6"/>
                </a:solidFill>
              </a:rPr>
              <a:t>transmisă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prin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poștă</a:t>
            </a:r>
            <a:r>
              <a:rPr lang="ro-RO" altLang="en-US" sz="2000" dirty="0">
                <a:solidFill>
                  <a:schemeClr val="accent6"/>
                </a:solidFill>
              </a:rPr>
              <a:t> </a:t>
            </a:r>
          </a:p>
          <a:p>
            <a:pPr lvl="1" algn="just"/>
            <a:r>
              <a:rPr lang="en-US" sz="2000" dirty="0" err="1">
                <a:solidFill>
                  <a:schemeClr val="accent6"/>
                </a:solidFill>
              </a:rPr>
              <a:t>mijloace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electronice</a:t>
            </a:r>
            <a:r>
              <a:rPr lang="en-US" sz="2000" dirty="0">
                <a:solidFill>
                  <a:schemeClr val="accent6"/>
                </a:solidFill>
              </a:rPr>
              <a:t>.</a:t>
            </a:r>
          </a:p>
          <a:p>
            <a:pPr algn="just"/>
            <a:r>
              <a:rPr lang="en-US" sz="2400" dirty="0">
                <a:solidFill>
                  <a:schemeClr val="accent6"/>
                </a:solidFill>
              </a:rPr>
              <a:t>La </a:t>
            </a:r>
            <a:r>
              <a:rPr lang="en-US" sz="2400" dirty="0" err="1">
                <a:solidFill>
                  <a:schemeClr val="accent6"/>
                </a:solidFill>
              </a:rPr>
              <a:t>solicitarea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părintelui</a:t>
            </a:r>
            <a:r>
              <a:rPr lang="en-US" sz="2400" dirty="0">
                <a:solidFill>
                  <a:schemeClr val="accent6"/>
                </a:solidFill>
              </a:rPr>
              <a:t>, </a:t>
            </a:r>
            <a:r>
              <a:rPr lang="en-US" sz="2400" dirty="0" err="1">
                <a:solidFill>
                  <a:schemeClr val="accent6"/>
                </a:solidFill>
              </a:rPr>
              <a:t>unitatea</a:t>
            </a:r>
            <a:r>
              <a:rPr lang="en-US" sz="2400" dirty="0">
                <a:solidFill>
                  <a:schemeClr val="accent6"/>
                </a:solidFill>
              </a:rPr>
              <a:t> de </a:t>
            </a:r>
            <a:r>
              <a:rPr lang="en-US" sz="2400" dirty="0" err="1">
                <a:solidFill>
                  <a:schemeClr val="accent6"/>
                </a:solidFill>
              </a:rPr>
              <a:t>învățământ</a:t>
            </a:r>
            <a:r>
              <a:rPr lang="en-US" sz="2400" dirty="0">
                <a:solidFill>
                  <a:schemeClr val="accent6"/>
                </a:solidFill>
              </a:rPr>
              <a:t> cu </a:t>
            </a:r>
            <a:r>
              <a:rPr lang="en-US" sz="2400" dirty="0" err="1">
                <a:solidFill>
                  <a:schemeClr val="accent6"/>
                </a:solidFill>
              </a:rPr>
              <a:t>nivel</a:t>
            </a:r>
            <a:r>
              <a:rPr lang="ro-RO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preșcolar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poate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transmite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u="sng" dirty="0" err="1">
                <a:solidFill>
                  <a:schemeClr val="accent6"/>
                </a:solidFill>
                <a:highlight>
                  <a:srgbClr val="FFFF00"/>
                </a:highlight>
              </a:rPr>
              <a:t>recomandarea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și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prin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poștă</a:t>
            </a:r>
            <a:r>
              <a:rPr lang="en-US" sz="2400" dirty="0">
                <a:solidFill>
                  <a:schemeClr val="accent6"/>
                </a:solidFill>
              </a:rPr>
              <a:t> cu </a:t>
            </a:r>
            <a:r>
              <a:rPr lang="en-US" sz="2400" dirty="0" err="1">
                <a:solidFill>
                  <a:schemeClr val="accent6"/>
                </a:solidFill>
              </a:rPr>
              <a:t>confirmare</a:t>
            </a:r>
            <a:r>
              <a:rPr lang="en-US" sz="2400" dirty="0">
                <a:solidFill>
                  <a:schemeClr val="accent6"/>
                </a:solidFill>
              </a:rPr>
              <a:t> de </a:t>
            </a:r>
            <a:r>
              <a:rPr lang="en-US" sz="2400" dirty="0" err="1">
                <a:solidFill>
                  <a:schemeClr val="accent6"/>
                </a:solidFill>
              </a:rPr>
              <a:t>primire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sau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endParaRPr lang="ro-RO" sz="2400" dirty="0">
              <a:solidFill>
                <a:schemeClr val="accent6"/>
              </a:solidFill>
            </a:endParaRPr>
          </a:p>
          <a:p>
            <a:pPr marL="0" indent="0" algn="just">
              <a:buNone/>
            </a:pPr>
            <a:r>
              <a:rPr lang="ro-RO" sz="2400" dirty="0">
                <a:solidFill>
                  <a:schemeClr val="accent6"/>
                </a:solidFill>
              </a:rPr>
              <a:t>                                                </a:t>
            </a:r>
            <a:r>
              <a:rPr lang="en-US" sz="2400" dirty="0" err="1">
                <a:solidFill>
                  <a:schemeClr val="accent6"/>
                </a:solidFill>
              </a:rPr>
              <a:t>prin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mijloace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electronice</a:t>
            </a:r>
            <a:r>
              <a:rPr lang="en-US" sz="2400" dirty="0">
                <a:solidFill>
                  <a:schemeClr val="accent6"/>
                </a:solidFill>
              </a:rPr>
              <a:t>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800" dirty="0">
                <a:solidFill>
                  <a:srgbClr val="7030A0"/>
                </a:solidFill>
              </a:rPr>
              <a:t>Cine eliberează </a:t>
            </a:r>
            <a:r>
              <a:rPr lang="ro-RO" sz="2800" b="1" dirty="0">
                <a:solidFill>
                  <a:srgbClr val="7030A0"/>
                </a:solidFill>
              </a:rPr>
              <a:t>recomandări</a:t>
            </a:r>
            <a:r>
              <a:rPr lang="ro-RO" sz="2800" dirty="0">
                <a:solidFill>
                  <a:srgbClr val="7030A0"/>
                </a:solidFill>
              </a:rPr>
              <a:t> de înscriere în clasa pregătitoare </a:t>
            </a:r>
            <a:r>
              <a:rPr lang="ro-RO" sz="2800" b="1" dirty="0">
                <a:solidFill>
                  <a:srgbClr val="7030A0"/>
                </a:solidFill>
              </a:rPr>
              <a:t>pentru copiii care împlinesc 6 ani </a:t>
            </a:r>
            <a:br>
              <a:rPr lang="ro-RO" sz="2800" b="1" dirty="0">
                <a:solidFill>
                  <a:srgbClr val="7030A0"/>
                </a:solidFill>
              </a:rPr>
            </a:br>
            <a:r>
              <a:rPr lang="ro-RO" sz="2800" b="1" dirty="0">
                <a:solidFill>
                  <a:srgbClr val="7030A0"/>
                </a:solidFill>
              </a:rPr>
              <a:t>în perioada 1 septembrie – 31 decembrie 2021 </a:t>
            </a:r>
            <a:r>
              <a:rPr lang="ro-RO" sz="2800" dirty="0">
                <a:solidFill>
                  <a:srgbClr val="7030A0"/>
                </a:solidFill>
              </a:rPr>
              <a:t>?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ro-RO" dirty="0">
              <a:solidFill>
                <a:srgbClr val="7030A0"/>
              </a:solidFill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o-RO" dirty="0">
                <a:solidFill>
                  <a:srgbClr val="7030A0"/>
                </a:solidFill>
                <a:highlight>
                  <a:srgbClr val="FFFF00"/>
                </a:highlight>
              </a:rPr>
              <a:t>Unități</a:t>
            </a:r>
            <a:r>
              <a:rPr lang="en-GB" dirty="0">
                <a:solidFill>
                  <a:srgbClr val="7030A0"/>
                </a:solidFill>
                <a:highlight>
                  <a:srgbClr val="FFFF00"/>
                </a:highlight>
              </a:rPr>
              <a:t>le</a:t>
            </a:r>
            <a:r>
              <a:rPr lang="ro-RO" dirty="0">
                <a:solidFill>
                  <a:srgbClr val="7030A0"/>
                </a:solidFill>
                <a:highlight>
                  <a:srgbClr val="FFFF00"/>
                </a:highlight>
              </a:rPr>
              <a:t> de învățământ preșcolar </a:t>
            </a:r>
            <a:r>
              <a:rPr lang="ro-RO" dirty="0">
                <a:solidFill>
                  <a:srgbClr val="7030A0"/>
                </a:solidFill>
              </a:rPr>
              <a:t>- pentru copiii care au frecventat grădinița</a:t>
            </a:r>
            <a:r>
              <a:rPr lang="en-GB" dirty="0">
                <a:solidFill>
                  <a:srgbClr val="7030A0"/>
                </a:solidFill>
              </a:rPr>
              <a:t>;</a:t>
            </a:r>
            <a:endParaRPr lang="ro-RO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o-RO" dirty="0">
                <a:solidFill>
                  <a:srgbClr val="7030A0"/>
                </a:solidFill>
                <a:highlight>
                  <a:srgbClr val="FFFF00"/>
                </a:highlight>
              </a:rPr>
              <a:t>CJRAE</a:t>
            </a:r>
            <a:r>
              <a:rPr lang="ro-RO" dirty="0">
                <a:solidFill>
                  <a:srgbClr val="7030A0"/>
                </a:solidFill>
              </a:rPr>
              <a:t> – pentru copiii care nu au frecventat grădinița sau care s-au întors din străinătate.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452" y="3863181"/>
            <a:ext cx="4026948" cy="1913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600" dirty="0">
                <a:solidFill>
                  <a:srgbClr val="0070C0"/>
                </a:solidFill>
              </a:rPr>
              <a:t>Pentru care categorie de copii pot solicita părinții evaluarea dezvoltării la CJRAE ?</a:t>
            </a:r>
            <a:endParaRPr lang="en-GB" sz="3600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6"/>
                </a:solidFill>
              </a:rPr>
              <a:t>Art. 7. - (1)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endParaRPr lang="ro-RO" sz="2800" dirty="0">
              <a:solidFill>
                <a:schemeClr val="accent6"/>
              </a:solidFill>
            </a:endParaRPr>
          </a:p>
          <a:p>
            <a:pPr algn="just"/>
            <a:r>
              <a:rPr lang="ro-RO" sz="2800" dirty="0">
                <a:solidFill>
                  <a:schemeClr val="accent6"/>
                </a:solidFill>
              </a:rPr>
              <a:t>„</a:t>
            </a:r>
            <a:r>
              <a:rPr lang="en-US" sz="2800" dirty="0" err="1">
                <a:solidFill>
                  <a:schemeClr val="accent6"/>
                </a:solidFill>
              </a:rPr>
              <a:t>Evaluarea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dezvoltării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u="sng" dirty="0" err="1">
                <a:solidFill>
                  <a:schemeClr val="accent6"/>
                </a:solidFill>
                <a:highlight>
                  <a:srgbClr val="FFFF00"/>
                </a:highlight>
              </a:rPr>
              <a:t>copiilor</a:t>
            </a:r>
            <a:r>
              <a:rPr lang="ro-RO" sz="2800" u="sng" dirty="0">
                <a:solidFill>
                  <a:schemeClr val="accent6"/>
                </a:solidFill>
                <a:highlight>
                  <a:srgbClr val="FFFF00"/>
                </a:highlight>
              </a:rPr>
              <a:t> care</a:t>
            </a:r>
            <a:r>
              <a:rPr lang="en-US" sz="2800" u="sng" dirty="0">
                <a:solidFill>
                  <a:schemeClr val="accent6"/>
                </a:solidFill>
                <a:highlight>
                  <a:srgbClr val="FFFF00"/>
                </a:highlight>
              </a:rPr>
              <a:t> </a:t>
            </a:r>
            <a:r>
              <a:rPr lang="en-US" sz="2800" u="sng" dirty="0" err="1">
                <a:solidFill>
                  <a:schemeClr val="accent6"/>
                </a:solidFill>
                <a:highlight>
                  <a:srgbClr val="FFFF00"/>
                </a:highlight>
              </a:rPr>
              <a:t>împlinesc</a:t>
            </a:r>
            <a:r>
              <a:rPr lang="en-US" sz="2800" u="sng" dirty="0">
                <a:solidFill>
                  <a:schemeClr val="accent6"/>
                </a:solidFill>
                <a:highlight>
                  <a:srgbClr val="FFFF00"/>
                </a:highlight>
              </a:rPr>
              <a:t> </a:t>
            </a:r>
            <a:r>
              <a:rPr lang="en-US" sz="2800" u="sng" dirty="0" err="1">
                <a:solidFill>
                  <a:schemeClr val="accent6"/>
                </a:solidFill>
                <a:highlight>
                  <a:srgbClr val="FFFF00"/>
                </a:highlight>
              </a:rPr>
              <a:t>vârsta</a:t>
            </a:r>
            <a:r>
              <a:rPr lang="en-US" sz="2800" u="sng" dirty="0">
                <a:solidFill>
                  <a:schemeClr val="accent6"/>
                </a:solidFill>
                <a:highlight>
                  <a:srgbClr val="FFFF00"/>
                </a:highlight>
              </a:rPr>
              <a:t> de 6 ani </a:t>
            </a:r>
            <a:r>
              <a:rPr lang="en-US" sz="2800" u="sng" dirty="0" err="1">
                <a:solidFill>
                  <a:schemeClr val="accent6"/>
                </a:solidFill>
                <a:highlight>
                  <a:srgbClr val="FFFF00"/>
                </a:highlight>
              </a:rPr>
              <a:t>în</a:t>
            </a:r>
            <a:r>
              <a:rPr lang="en-US" sz="2800" u="sng" dirty="0">
                <a:solidFill>
                  <a:schemeClr val="accent6"/>
                </a:solidFill>
                <a:highlight>
                  <a:srgbClr val="FFFF00"/>
                </a:highlight>
              </a:rPr>
              <a:t> </a:t>
            </a:r>
            <a:r>
              <a:rPr lang="en-US" sz="2800" u="sng" dirty="0" err="1">
                <a:solidFill>
                  <a:schemeClr val="accent6"/>
                </a:solidFill>
                <a:highlight>
                  <a:srgbClr val="FFFF00"/>
                </a:highlight>
              </a:rPr>
              <a:t>perioada</a:t>
            </a:r>
            <a:r>
              <a:rPr lang="en-US" sz="2800" u="sng" dirty="0">
                <a:solidFill>
                  <a:schemeClr val="accent6"/>
                </a:solidFill>
                <a:highlight>
                  <a:srgbClr val="FFFF00"/>
                </a:highlight>
              </a:rPr>
              <a:t> 1 </a:t>
            </a:r>
            <a:r>
              <a:rPr lang="en-US" sz="2800" u="sng" dirty="0" err="1">
                <a:solidFill>
                  <a:schemeClr val="accent6"/>
                </a:solidFill>
                <a:highlight>
                  <a:srgbClr val="FFFF00"/>
                </a:highlight>
              </a:rPr>
              <a:t>septembrie</a:t>
            </a:r>
            <a:r>
              <a:rPr lang="en-US" sz="2800" u="sng" dirty="0">
                <a:solidFill>
                  <a:schemeClr val="accent6"/>
                </a:solidFill>
                <a:highlight>
                  <a:srgbClr val="FFFF00"/>
                </a:highlight>
              </a:rPr>
              <a:t> - 31 </a:t>
            </a:r>
            <a:r>
              <a:rPr lang="en-US" sz="2800" u="sng" dirty="0" err="1">
                <a:solidFill>
                  <a:schemeClr val="accent6"/>
                </a:solidFill>
                <a:highlight>
                  <a:srgbClr val="FFFF00"/>
                </a:highlight>
              </a:rPr>
              <a:t>decembrie</a:t>
            </a:r>
            <a:r>
              <a:rPr lang="en-US" sz="2800" u="sng" dirty="0">
                <a:solidFill>
                  <a:schemeClr val="accent6"/>
                </a:solidFill>
                <a:highlight>
                  <a:srgbClr val="FFFF00"/>
                </a:highlight>
              </a:rPr>
              <a:t> 2021 </a:t>
            </a:r>
            <a:r>
              <a:rPr lang="en-US" sz="2800" u="sng" dirty="0" err="1">
                <a:solidFill>
                  <a:schemeClr val="accent6"/>
                </a:solidFill>
                <a:highlight>
                  <a:srgbClr val="FFFF00"/>
                </a:highlight>
              </a:rPr>
              <a:t>inclusiv</a:t>
            </a:r>
            <a:r>
              <a:rPr lang="en-US" sz="2800" dirty="0">
                <a:solidFill>
                  <a:schemeClr val="accent6"/>
                </a:solidFill>
              </a:rPr>
              <a:t>, se </a:t>
            </a:r>
            <a:r>
              <a:rPr lang="en-US" sz="2800" dirty="0" err="1">
                <a:solidFill>
                  <a:schemeClr val="accent6"/>
                </a:solidFill>
              </a:rPr>
              <a:t>efectuează</a:t>
            </a:r>
            <a:r>
              <a:rPr lang="en-US" sz="2800" dirty="0">
                <a:solidFill>
                  <a:schemeClr val="accent6"/>
                </a:solidFill>
              </a:rPr>
              <a:t> de </a:t>
            </a:r>
            <a:r>
              <a:rPr lang="en-US" sz="2800" dirty="0" err="1">
                <a:solidFill>
                  <a:schemeClr val="accent6"/>
                </a:solidFill>
              </a:rPr>
              <a:t>către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ro-RO" altLang="en-US" sz="2800" dirty="0">
                <a:solidFill>
                  <a:schemeClr val="accent6"/>
                </a:solidFill>
              </a:rPr>
              <a:t>C</a:t>
            </a:r>
            <a:r>
              <a:rPr lang="en-US" sz="2800" dirty="0" err="1">
                <a:solidFill>
                  <a:schemeClr val="accent6"/>
                </a:solidFill>
              </a:rPr>
              <a:t>entr</a:t>
            </a:r>
            <a:r>
              <a:rPr lang="ro-RO" altLang="en-US" sz="2800" dirty="0" err="1">
                <a:solidFill>
                  <a:schemeClr val="accent6"/>
                </a:solidFill>
              </a:rPr>
              <a:t>ul</a:t>
            </a:r>
            <a:r>
              <a:rPr lang="ro-RO" alt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>
                <a:solidFill>
                  <a:schemeClr val="accent6"/>
                </a:solidFill>
              </a:rPr>
              <a:t>de </a:t>
            </a:r>
            <a:r>
              <a:rPr lang="en-US" sz="2800" dirty="0" err="1">
                <a:solidFill>
                  <a:schemeClr val="accent6"/>
                </a:solidFill>
              </a:rPr>
              <a:t>Resurse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și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Asistență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Educațională</a:t>
            </a:r>
            <a:r>
              <a:rPr lang="en-US" sz="2800" dirty="0">
                <a:solidFill>
                  <a:schemeClr val="accent6"/>
                </a:solidFill>
              </a:rPr>
              <a:t> (CJRAE) </a:t>
            </a:r>
            <a:r>
              <a:rPr lang="en-US" sz="2800" b="1" i="1" u="sng" dirty="0" err="1">
                <a:solidFill>
                  <a:schemeClr val="accent6"/>
                </a:solidFill>
                <a:highlight>
                  <a:srgbClr val="FFFF00"/>
                </a:highlight>
              </a:rPr>
              <a:t>doar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în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situația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  <a:highlight>
                  <a:srgbClr val="FFFF00"/>
                </a:highlight>
              </a:rPr>
              <a:t>copiilor</a:t>
            </a:r>
            <a:r>
              <a:rPr lang="en-US" sz="2800" dirty="0">
                <a:solidFill>
                  <a:schemeClr val="accent6"/>
                </a:solidFill>
                <a:highlight>
                  <a:srgbClr val="FFFF00"/>
                </a:highlight>
              </a:rPr>
              <a:t> care nu au </a:t>
            </a:r>
            <a:r>
              <a:rPr lang="en-US" sz="2800" dirty="0" err="1">
                <a:solidFill>
                  <a:schemeClr val="accent6"/>
                </a:solidFill>
                <a:highlight>
                  <a:srgbClr val="FFFF00"/>
                </a:highlight>
              </a:rPr>
              <a:t>frecventat</a:t>
            </a:r>
            <a:r>
              <a:rPr lang="en-US" sz="2800" dirty="0">
                <a:solidFill>
                  <a:schemeClr val="accent6"/>
                </a:solidFill>
                <a:highlight>
                  <a:srgbClr val="FFFF00"/>
                </a:highlight>
              </a:rPr>
              <a:t> </a:t>
            </a:r>
            <a:r>
              <a:rPr lang="en-US" sz="2800" dirty="0" err="1">
                <a:solidFill>
                  <a:schemeClr val="accent6"/>
                </a:solidFill>
                <a:highlight>
                  <a:srgbClr val="FFFF00"/>
                </a:highlight>
              </a:rPr>
              <a:t>grădinița</a:t>
            </a:r>
            <a:r>
              <a:rPr lang="en-US" sz="2800" dirty="0">
                <a:solidFill>
                  <a:schemeClr val="accent6"/>
                </a:solidFill>
                <a:highlight>
                  <a:srgbClr val="FFFF00"/>
                </a:highlight>
              </a:rPr>
              <a:t> </a:t>
            </a:r>
            <a:r>
              <a:rPr lang="en-US" sz="2800" dirty="0" err="1">
                <a:solidFill>
                  <a:schemeClr val="accent6"/>
                </a:solidFill>
                <a:highlight>
                  <a:srgbClr val="FFFF00"/>
                </a:highlight>
              </a:rPr>
              <a:t>sau</a:t>
            </a:r>
            <a:r>
              <a:rPr lang="en-US" sz="2800" dirty="0">
                <a:solidFill>
                  <a:schemeClr val="accent6"/>
                </a:solidFill>
                <a:highlight>
                  <a:srgbClr val="FFFF00"/>
                </a:highlight>
              </a:rPr>
              <a:t> care s-au </a:t>
            </a:r>
            <a:r>
              <a:rPr lang="en-US" sz="2800" dirty="0" err="1">
                <a:solidFill>
                  <a:schemeClr val="accent6"/>
                </a:solidFill>
                <a:highlight>
                  <a:srgbClr val="FFFF00"/>
                </a:highlight>
              </a:rPr>
              <a:t>întors</a:t>
            </a:r>
            <a:r>
              <a:rPr lang="en-US" sz="2800" dirty="0">
                <a:solidFill>
                  <a:schemeClr val="accent6"/>
                </a:solidFill>
                <a:highlight>
                  <a:srgbClr val="FFFF00"/>
                </a:highlight>
              </a:rPr>
              <a:t> din </a:t>
            </a:r>
            <a:r>
              <a:rPr lang="en-US" sz="2800" dirty="0" err="1">
                <a:solidFill>
                  <a:schemeClr val="accent6"/>
                </a:solidFill>
                <a:highlight>
                  <a:srgbClr val="FFFF00"/>
                </a:highlight>
              </a:rPr>
              <a:t>străinătate</a:t>
            </a:r>
            <a:r>
              <a:rPr lang="en-US" sz="2800" dirty="0">
                <a:solidFill>
                  <a:schemeClr val="accent6"/>
                </a:solidFill>
              </a:rPr>
              <a:t>.</a:t>
            </a:r>
            <a:r>
              <a:rPr lang="ro-RO" sz="2800" dirty="0">
                <a:solidFill>
                  <a:schemeClr val="accent6"/>
                </a:solidFill>
              </a:rPr>
              <a:t>”</a:t>
            </a:r>
            <a:endParaRPr lang="en-US" sz="2800" dirty="0">
              <a:solidFill>
                <a:schemeClr val="accent6"/>
              </a:solidFill>
            </a:endParaRPr>
          </a:p>
          <a:p>
            <a:endParaRPr lang="en-GB" dirty="0"/>
          </a:p>
        </p:txBody>
      </p:sp>
      <p:pic>
        <p:nvPicPr>
          <p:cNvPr id="6" name="I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783" y="846138"/>
            <a:ext cx="976543" cy="829128"/>
          </a:xfrm>
          <a:prstGeom prst="rect">
            <a:avLst/>
          </a:prstGeom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62" y="4386262"/>
            <a:ext cx="310718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US" sz="3600" i="1" dirty="0">
                <a:solidFill>
                  <a:srgbClr val="0070C0"/>
                </a:solidFill>
              </a:rPr>
              <a:t>Cum pot părinții să solicite evaluarea copilului la CJRAE Hunedoara în vederea evaluării?</a:t>
            </a:r>
            <a:endParaRPr lang="en-GB" sz="3600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800" dirty="0">
                <a:solidFill>
                  <a:srgbClr val="7030A0"/>
                </a:solidFill>
              </a:rPr>
              <a:t>Părinți</a:t>
            </a:r>
            <a:r>
              <a:rPr lang="en-GB" sz="2800" dirty="0" err="1">
                <a:solidFill>
                  <a:srgbClr val="7030A0"/>
                </a:solidFill>
              </a:rPr>
              <a:t>i</a:t>
            </a:r>
            <a:r>
              <a:rPr lang="ro-RO" sz="2800" dirty="0">
                <a:solidFill>
                  <a:srgbClr val="7030A0"/>
                </a:solidFill>
              </a:rPr>
              <a:t> transmit </a:t>
            </a:r>
            <a:r>
              <a:rPr lang="ro-RO" sz="2800" b="1" i="1" u="sng" dirty="0">
                <a:solidFill>
                  <a:srgbClr val="7030A0"/>
                </a:solidFill>
              </a:rPr>
              <a:t>Cererea-tip</a:t>
            </a:r>
            <a:r>
              <a:rPr lang="ro-RO" sz="2800" i="1" dirty="0">
                <a:solidFill>
                  <a:srgbClr val="7030A0"/>
                </a:solidFill>
              </a:rPr>
              <a:t> (care se regăsește la adresa </a:t>
            </a:r>
            <a:r>
              <a:rPr lang="ro-RO" sz="2800" b="1" i="1" dirty="0">
                <a:solidFill>
                  <a:schemeClr val="accent6">
                    <a:lumMod val="75000"/>
                  </a:schemeClr>
                </a:solidFill>
                <a:highlight>
                  <a:srgbClr val="00FFFF"/>
                </a:highligh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www.cjraehd.ro</a:t>
            </a:r>
            <a:r>
              <a:rPr lang="ro-RO" sz="2800" i="1" dirty="0">
                <a:solidFill>
                  <a:srgbClr val="7030A0"/>
                </a:solidFill>
              </a:rPr>
              <a:t>)</a:t>
            </a:r>
            <a:r>
              <a:rPr lang="ro-RO" sz="2800" dirty="0">
                <a:solidFill>
                  <a:srgbClr val="7030A0"/>
                </a:solidFill>
              </a:rPr>
              <a:t> completată,  în vederea evaluării dezvoltării copilului, prin una din următoarele variante:</a:t>
            </a:r>
            <a:endParaRPr lang="en-GB" sz="2800" dirty="0">
              <a:solidFill>
                <a:srgbClr val="7030A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o-RO" sz="2400" dirty="0">
                <a:solidFill>
                  <a:srgbClr val="7030A0"/>
                </a:solidFill>
              </a:rPr>
              <a:t>on-line pe adresa </a:t>
            </a:r>
            <a:r>
              <a:rPr lang="ro-RO" sz="2400" b="1" i="1" u="sng" dirty="0">
                <a:solidFill>
                  <a:schemeClr val="accent6">
                    <a:lumMod val="75000"/>
                  </a:schemeClr>
                </a:solidFill>
                <a:highlight>
                  <a:srgbClr val="00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office@cjraehd.ro</a:t>
            </a:r>
            <a:r>
              <a:rPr lang="ro-RO" sz="2400" dirty="0">
                <a:solidFill>
                  <a:srgbClr val="7030A0"/>
                </a:solidFill>
              </a:rPr>
              <a:t>; </a:t>
            </a:r>
            <a:endParaRPr lang="en-GB" sz="2400" dirty="0">
              <a:solidFill>
                <a:srgbClr val="7030A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o-RO" sz="2400" dirty="0">
                <a:solidFill>
                  <a:srgbClr val="7030A0"/>
                </a:solidFill>
              </a:rPr>
              <a:t>prin poștă, la adresa sediului CJRAE;</a:t>
            </a:r>
            <a:endParaRPr lang="en-GB" sz="2400" dirty="0">
              <a:solidFill>
                <a:srgbClr val="7030A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o-RO" sz="2400" dirty="0">
                <a:solidFill>
                  <a:srgbClr val="7030A0"/>
                </a:solidFill>
              </a:rPr>
              <a:t>prin depunere în mod direct, la sediul CJRAE.</a:t>
            </a:r>
            <a:endParaRPr lang="en-GB" sz="2400" dirty="0">
              <a:solidFill>
                <a:srgbClr val="7030A0"/>
              </a:solidFill>
            </a:endParaRPr>
          </a:p>
          <a:p>
            <a:pPr algn="just"/>
            <a:r>
              <a:rPr lang="ro-RO" sz="2800" dirty="0">
                <a:solidFill>
                  <a:srgbClr val="7030A0"/>
                </a:solidFill>
              </a:rPr>
              <a:t>Fiecare </a:t>
            </a:r>
            <a:r>
              <a:rPr lang="ro-RO" sz="2800" i="1" dirty="0">
                <a:solidFill>
                  <a:srgbClr val="7030A0"/>
                </a:solidFill>
              </a:rPr>
              <a:t>Cerere-tip</a:t>
            </a:r>
            <a:r>
              <a:rPr lang="ro-RO" sz="2800" dirty="0">
                <a:solidFill>
                  <a:srgbClr val="7030A0"/>
                </a:solidFill>
              </a:rPr>
              <a:t> este înregistrată de către secretarul CJRAE și transmisă responsabilului cu programările, în vederea stabilirii datei pentru efectuarea evaluării. Această dată este comunicată părintelui solicitant.</a:t>
            </a:r>
            <a:endParaRPr lang="en-GB" sz="2800" dirty="0">
              <a:solidFill>
                <a:srgbClr val="7030A0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299210"/>
          </a:xfrm>
        </p:spPr>
        <p:txBody>
          <a:bodyPr/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ro-RO" sz="2800" dirty="0">
                <a:solidFill>
                  <a:srgbClr val="002060"/>
                </a:solidFill>
              </a:rPr>
              <a:t>Pentru care părinți se acordă consiliere?</a:t>
            </a:r>
            <a:br>
              <a:rPr lang="ro-RO" sz="2800" dirty="0">
                <a:solidFill>
                  <a:srgbClr val="002060"/>
                </a:solidFill>
              </a:rPr>
            </a:br>
            <a:r>
              <a:rPr lang="ro-RO" sz="2000" dirty="0">
                <a:solidFill>
                  <a:srgbClr val="0070C0"/>
                </a:solidFill>
              </a:rPr>
              <a:t>Care dintre copiii care împlinesc 6 ani în perioada </a:t>
            </a:r>
            <a:r>
              <a:rPr lang="ro-RO" sz="2000" b="1" u="sng" dirty="0">
                <a:solidFill>
                  <a:srgbClr val="0070C0"/>
                </a:solidFill>
              </a:rPr>
              <a:t>1 sept. - 31 dec. 2021</a:t>
            </a:r>
            <a:r>
              <a:rPr lang="ro-RO" sz="2000" dirty="0">
                <a:solidFill>
                  <a:srgbClr val="0070C0"/>
                </a:solidFill>
              </a:rPr>
              <a:t>, vor fi înscriși sau reînscriși în grupa mare?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74165"/>
            <a:ext cx="109728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b="1" dirty="0">
                <a:solidFill>
                  <a:schemeClr val="accent6"/>
                </a:solidFill>
              </a:rPr>
              <a:t>Art. 6. -</a:t>
            </a:r>
            <a:r>
              <a:rPr lang="ro-RO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>
                <a:solidFill>
                  <a:schemeClr val="accent6"/>
                </a:solidFill>
              </a:rPr>
              <a:t>(3)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ro-RO" altLang="en-US" sz="2800" dirty="0">
                <a:solidFill>
                  <a:schemeClr val="accent6"/>
                </a:solidFill>
              </a:rPr>
              <a:t>Se acordă consiliere pentru părinții cu copii care împlinesc 6 ani în perioada:</a:t>
            </a:r>
            <a:r>
              <a:rPr lang="ro-RO" sz="2800" dirty="0">
                <a:solidFill>
                  <a:schemeClr val="accent6"/>
                </a:solidFill>
              </a:rPr>
              <a:t> </a:t>
            </a:r>
            <a:r>
              <a:rPr lang="ro-RO" sz="2800" u="sng" dirty="0">
                <a:solidFill>
                  <a:schemeClr val="accent6"/>
                </a:solidFill>
              </a:rPr>
              <a:t>1 sept. – 31 dec. 2021, pentru următoarele categorii:</a:t>
            </a:r>
            <a:endParaRPr lang="ro-RO" sz="2800" dirty="0">
              <a:solidFill>
                <a:schemeClr val="accent6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o-RO" sz="2800" b="1" u="sng" dirty="0">
                <a:solidFill>
                  <a:schemeClr val="accent6"/>
                </a:solidFill>
              </a:rPr>
              <a:t>Părinții care nu optează</a:t>
            </a:r>
            <a:r>
              <a:rPr lang="ro-RO" sz="2800" u="sng" dirty="0">
                <a:solidFill>
                  <a:schemeClr val="accent6"/>
                </a:solidFill>
              </a:rPr>
              <a:t> pentru înscrierea în clasa pregătitoare.</a:t>
            </a:r>
            <a:endParaRPr lang="en-GB" sz="2800" u="sng" dirty="0">
              <a:solidFill>
                <a:schemeClr val="accent6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o-RO" sz="2800" b="1" u="sng" dirty="0">
                <a:solidFill>
                  <a:schemeClr val="accent6"/>
                </a:solidFill>
              </a:rPr>
              <a:t> Părinții care optează</a:t>
            </a:r>
            <a:r>
              <a:rPr lang="ro-RO" sz="2800" u="sng" dirty="0">
                <a:solidFill>
                  <a:schemeClr val="accent6"/>
                </a:solidFill>
              </a:rPr>
              <a:t> pentru înscrierea în clasa pregătitoare a copiilor, dar nivelul de dezvoltare nu este corespunzător pentru parcurgerea cu succes a clasei pregătitoare</a:t>
            </a:r>
            <a:r>
              <a:rPr lang="ro-RO" sz="2800" dirty="0">
                <a:solidFill>
                  <a:schemeClr val="accent6"/>
                </a:solidFill>
              </a:rPr>
              <a:t>.</a:t>
            </a:r>
            <a:endParaRPr lang="ro-RO" sz="2800" u="sng" dirty="0">
              <a:solidFill>
                <a:schemeClr val="accent6"/>
              </a:solidFill>
            </a:endParaRPr>
          </a:p>
          <a:p>
            <a:pPr marL="0" indent="0" algn="just">
              <a:buNone/>
            </a:pPr>
            <a:r>
              <a:rPr lang="ro-RO" sz="2800" dirty="0">
                <a:solidFill>
                  <a:schemeClr val="accent6"/>
                </a:solidFill>
              </a:rPr>
              <a:t>Părinții vor fi consiliați în vederea înscrierii copiilor în grupa mare, la grădiniță.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268722" cy="1143000"/>
          </a:xfrm>
        </p:spPr>
        <p:txBody>
          <a:bodyPr/>
          <a:lstStyle/>
          <a:p>
            <a:r>
              <a:rPr lang="ro-RO" sz="2800" dirty="0">
                <a:solidFill>
                  <a:srgbClr val="0070C0"/>
                </a:solidFill>
              </a:rPr>
              <a:t>Ce pot face părinții în cazul în care copiii nu au primit recomandare de înscriere, dar doresc în continuare înscrierea în clasa pregătitoare ?</a:t>
            </a:r>
            <a:endParaRPr lang="en-GB" sz="2800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609600" y="1635710"/>
            <a:ext cx="109728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b="1" dirty="0">
                <a:solidFill>
                  <a:schemeClr val="accent6"/>
                </a:solidFill>
              </a:rPr>
              <a:t>Art. 33.(4)</a:t>
            </a:r>
            <a:endParaRPr lang="ro-RO" sz="2800" dirty="0">
              <a:solidFill>
                <a:schemeClr val="accent6"/>
              </a:solidFill>
            </a:endParaRPr>
          </a:p>
          <a:p>
            <a:pPr algn="just"/>
            <a:r>
              <a:rPr lang="ro-RO" sz="2800" dirty="0">
                <a:solidFill>
                  <a:srgbClr val="7030A0"/>
                </a:solidFill>
              </a:rPr>
              <a:t>P</a:t>
            </a:r>
            <a:r>
              <a:rPr lang="en-GB" sz="2800" dirty="0" err="1">
                <a:solidFill>
                  <a:srgbClr val="7030A0"/>
                </a:solidFill>
              </a:rPr>
              <a:t>ărinți</a:t>
            </a:r>
            <a:r>
              <a:rPr lang="ro-RO" sz="2800" dirty="0">
                <a:solidFill>
                  <a:srgbClr val="7030A0"/>
                </a:solidFill>
              </a:rPr>
              <a:t>i</a:t>
            </a:r>
            <a:r>
              <a:rPr lang="en-GB" sz="2800" dirty="0">
                <a:solidFill>
                  <a:srgbClr val="7030A0"/>
                </a:solidFill>
              </a:rPr>
              <a:t>/ </a:t>
            </a:r>
            <a:r>
              <a:rPr lang="en-GB" sz="2800" dirty="0" err="1">
                <a:solidFill>
                  <a:srgbClr val="7030A0"/>
                </a:solidFill>
              </a:rPr>
              <a:t>tutori</a:t>
            </a:r>
            <a:r>
              <a:rPr lang="ro-RO" sz="2800" dirty="0">
                <a:solidFill>
                  <a:srgbClr val="7030A0"/>
                </a:solidFill>
              </a:rPr>
              <a:t>i</a:t>
            </a:r>
            <a:r>
              <a:rPr lang="en-GB" sz="2800" dirty="0">
                <a:solidFill>
                  <a:srgbClr val="7030A0"/>
                </a:solidFill>
              </a:rPr>
              <a:t> legal </a:t>
            </a:r>
            <a:r>
              <a:rPr lang="en-GB" sz="2800" dirty="0" err="1">
                <a:solidFill>
                  <a:srgbClr val="7030A0"/>
                </a:solidFill>
              </a:rPr>
              <a:t>instituiți</a:t>
            </a:r>
            <a:r>
              <a:rPr lang="en-GB" sz="2800" dirty="0">
                <a:solidFill>
                  <a:srgbClr val="7030A0"/>
                </a:solidFill>
              </a:rPr>
              <a:t> / </a:t>
            </a:r>
            <a:r>
              <a:rPr lang="en-GB" sz="2800" dirty="0" err="1">
                <a:solidFill>
                  <a:srgbClr val="7030A0"/>
                </a:solidFill>
              </a:rPr>
              <a:t>reprezentanți</a:t>
            </a:r>
            <a:r>
              <a:rPr lang="ro-RO" sz="2800" dirty="0">
                <a:solidFill>
                  <a:srgbClr val="7030A0"/>
                </a:solidFill>
              </a:rPr>
              <a:t>i</a:t>
            </a:r>
            <a:r>
              <a:rPr lang="en-GB" sz="2800" dirty="0">
                <a:solidFill>
                  <a:srgbClr val="7030A0"/>
                </a:solidFill>
              </a:rPr>
              <a:t> </a:t>
            </a:r>
            <a:r>
              <a:rPr lang="en-GB" sz="2800" dirty="0" err="1">
                <a:solidFill>
                  <a:srgbClr val="7030A0"/>
                </a:solidFill>
              </a:rPr>
              <a:t>legali</a:t>
            </a:r>
            <a:r>
              <a:rPr lang="ro-RO" sz="2800" dirty="0">
                <a:solidFill>
                  <a:srgbClr val="7030A0"/>
                </a:solidFill>
              </a:rPr>
              <a:t> ai </a:t>
            </a:r>
            <a:r>
              <a:rPr lang="en-GB" sz="2800" dirty="0" err="1">
                <a:solidFill>
                  <a:srgbClr val="7030A0"/>
                </a:solidFill>
              </a:rPr>
              <a:t>copiii</a:t>
            </a:r>
            <a:r>
              <a:rPr lang="ro-RO" sz="2800" dirty="0">
                <a:solidFill>
                  <a:srgbClr val="7030A0"/>
                </a:solidFill>
              </a:rPr>
              <a:t>lor</a:t>
            </a:r>
            <a:r>
              <a:rPr lang="en-GB" sz="2800" dirty="0">
                <a:solidFill>
                  <a:srgbClr val="7030A0"/>
                </a:solidFill>
              </a:rPr>
              <a:t> care nu au </a:t>
            </a:r>
            <a:r>
              <a:rPr lang="en-GB" sz="2800" dirty="0" err="1">
                <a:solidFill>
                  <a:srgbClr val="7030A0"/>
                </a:solidFill>
              </a:rPr>
              <a:t>primit</a:t>
            </a:r>
            <a:r>
              <a:rPr lang="en-GB" sz="2800" dirty="0">
                <a:solidFill>
                  <a:srgbClr val="7030A0"/>
                </a:solidFill>
              </a:rPr>
              <a:t> </a:t>
            </a:r>
            <a:r>
              <a:rPr lang="en-GB" sz="2800" dirty="0" err="1">
                <a:solidFill>
                  <a:srgbClr val="7030A0"/>
                </a:solidFill>
              </a:rPr>
              <a:t>recomandare</a:t>
            </a:r>
            <a:r>
              <a:rPr lang="en-GB" sz="2800" dirty="0">
                <a:solidFill>
                  <a:srgbClr val="7030A0"/>
                </a:solidFill>
              </a:rPr>
              <a:t> </a:t>
            </a:r>
            <a:r>
              <a:rPr lang="en-GB" sz="2800" dirty="0" err="1">
                <a:solidFill>
                  <a:srgbClr val="7030A0"/>
                </a:solidFill>
              </a:rPr>
              <a:t>pentru</a:t>
            </a:r>
            <a:r>
              <a:rPr lang="en-GB" sz="2800" dirty="0">
                <a:solidFill>
                  <a:srgbClr val="7030A0"/>
                </a:solidFill>
              </a:rPr>
              <a:t> </a:t>
            </a:r>
            <a:r>
              <a:rPr lang="en-GB" sz="2800" dirty="0" err="1">
                <a:solidFill>
                  <a:srgbClr val="7030A0"/>
                </a:solidFill>
              </a:rPr>
              <a:t>înscrierea</a:t>
            </a:r>
            <a:r>
              <a:rPr lang="en-GB" sz="2800" dirty="0">
                <a:solidFill>
                  <a:srgbClr val="7030A0"/>
                </a:solidFill>
              </a:rPr>
              <a:t> </a:t>
            </a:r>
            <a:r>
              <a:rPr lang="en-GB" sz="2800" dirty="0" err="1">
                <a:solidFill>
                  <a:srgbClr val="7030A0"/>
                </a:solidFill>
              </a:rPr>
              <a:t>în</a:t>
            </a:r>
            <a:r>
              <a:rPr lang="en-GB" sz="2800" dirty="0">
                <a:solidFill>
                  <a:srgbClr val="7030A0"/>
                </a:solidFill>
              </a:rPr>
              <a:t> </a:t>
            </a:r>
            <a:r>
              <a:rPr lang="en-GB" sz="2800" dirty="0" err="1">
                <a:solidFill>
                  <a:srgbClr val="7030A0"/>
                </a:solidFill>
              </a:rPr>
              <a:t>clasa</a:t>
            </a:r>
            <a:r>
              <a:rPr lang="en-GB" sz="2800" dirty="0">
                <a:solidFill>
                  <a:srgbClr val="7030A0"/>
                </a:solidFill>
              </a:rPr>
              <a:t> </a:t>
            </a:r>
            <a:r>
              <a:rPr lang="en-GB" sz="2800" dirty="0" err="1">
                <a:solidFill>
                  <a:srgbClr val="7030A0"/>
                </a:solidFill>
              </a:rPr>
              <a:t>pregătitoare</a:t>
            </a:r>
            <a:r>
              <a:rPr lang="en-GB" sz="2800" dirty="0">
                <a:solidFill>
                  <a:srgbClr val="7030A0"/>
                </a:solidFill>
              </a:rPr>
              <a:t> </a:t>
            </a:r>
            <a:r>
              <a:rPr lang="en-GB" sz="2800" i="1" u="sng" dirty="0">
                <a:solidFill>
                  <a:srgbClr val="7030A0"/>
                </a:solidFill>
              </a:rPr>
              <a:t>pot</a:t>
            </a:r>
            <a:r>
              <a:rPr lang="en-GB" sz="2800" dirty="0">
                <a:solidFill>
                  <a:srgbClr val="7030A0"/>
                </a:solidFill>
              </a:rPr>
              <a:t> </a:t>
            </a:r>
            <a:r>
              <a:rPr lang="en-GB" sz="2800" dirty="0" err="1">
                <a:solidFill>
                  <a:srgbClr val="7030A0"/>
                </a:solidFill>
              </a:rPr>
              <a:t>să</a:t>
            </a:r>
            <a:r>
              <a:rPr lang="en-GB" sz="2800" dirty="0">
                <a:solidFill>
                  <a:srgbClr val="7030A0"/>
                </a:solidFill>
              </a:rPr>
              <a:t> se </a:t>
            </a:r>
            <a:r>
              <a:rPr lang="en-GB" sz="2800" dirty="0" err="1">
                <a:solidFill>
                  <a:srgbClr val="7030A0"/>
                </a:solidFill>
              </a:rPr>
              <a:t>adreseze</a:t>
            </a:r>
            <a:r>
              <a:rPr lang="en-GB" sz="2800" dirty="0">
                <a:solidFill>
                  <a:srgbClr val="7030A0"/>
                </a:solidFill>
              </a:rPr>
              <a:t> </a:t>
            </a:r>
            <a:r>
              <a:rPr lang="en-GB" sz="2800" dirty="0" err="1">
                <a:solidFill>
                  <a:srgbClr val="7030A0"/>
                </a:solidFill>
              </a:rPr>
              <a:t>unității</a:t>
            </a:r>
            <a:r>
              <a:rPr lang="en-GB" sz="2800" dirty="0">
                <a:solidFill>
                  <a:srgbClr val="7030A0"/>
                </a:solidFill>
              </a:rPr>
              <a:t> de </a:t>
            </a:r>
            <a:r>
              <a:rPr lang="en-GB" sz="2800" dirty="0" err="1">
                <a:solidFill>
                  <a:srgbClr val="7030A0"/>
                </a:solidFill>
              </a:rPr>
              <a:t>învățământ</a:t>
            </a:r>
            <a:r>
              <a:rPr lang="en-GB" sz="2800" dirty="0">
                <a:solidFill>
                  <a:srgbClr val="7030A0"/>
                </a:solidFill>
              </a:rPr>
              <a:t> cu </a:t>
            </a:r>
            <a:r>
              <a:rPr lang="en-GB" sz="2800" dirty="0" err="1">
                <a:solidFill>
                  <a:srgbClr val="7030A0"/>
                </a:solidFill>
              </a:rPr>
              <a:t>nivel</a:t>
            </a:r>
            <a:r>
              <a:rPr lang="en-GB" sz="2800" dirty="0">
                <a:solidFill>
                  <a:srgbClr val="7030A0"/>
                </a:solidFill>
              </a:rPr>
              <a:t> </a:t>
            </a:r>
            <a:r>
              <a:rPr lang="en-GB" sz="2800" dirty="0" err="1">
                <a:solidFill>
                  <a:srgbClr val="7030A0"/>
                </a:solidFill>
              </a:rPr>
              <a:t>preșcolar</a:t>
            </a:r>
            <a:r>
              <a:rPr lang="en-GB" sz="2800" dirty="0">
                <a:solidFill>
                  <a:srgbClr val="7030A0"/>
                </a:solidFill>
              </a:rPr>
              <a:t> </a:t>
            </a:r>
            <a:r>
              <a:rPr lang="ro-RO" sz="2800" dirty="0">
                <a:solidFill>
                  <a:srgbClr val="7030A0"/>
                </a:solidFill>
              </a:rPr>
              <a:t>sau CJRAE (după caz), </a:t>
            </a:r>
            <a:r>
              <a:rPr lang="en-GB" sz="2800" dirty="0" err="1">
                <a:solidFill>
                  <a:srgbClr val="7030A0"/>
                </a:solidFill>
              </a:rPr>
              <a:t>pentru</a:t>
            </a:r>
            <a:r>
              <a:rPr lang="en-GB" sz="2800" dirty="0">
                <a:solidFill>
                  <a:srgbClr val="7030A0"/>
                </a:solidFill>
              </a:rPr>
              <a:t> </a:t>
            </a:r>
            <a:r>
              <a:rPr lang="en-GB" sz="2800" dirty="0" err="1">
                <a:solidFill>
                  <a:srgbClr val="7030A0"/>
                </a:solidFill>
              </a:rPr>
              <a:t>eliberarea</a:t>
            </a:r>
            <a:r>
              <a:rPr lang="en-GB" sz="2800" dirty="0">
                <a:solidFill>
                  <a:srgbClr val="7030A0"/>
                </a:solidFill>
              </a:rPr>
              <a:t> </a:t>
            </a:r>
            <a:r>
              <a:rPr lang="ro-RO" sz="2800" dirty="0">
                <a:solidFill>
                  <a:srgbClr val="7030A0"/>
                </a:solidFill>
              </a:rPr>
              <a:t>unei noi </a:t>
            </a:r>
            <a:r>
              <a:rPr lang="en-GB" sz="2800" dirty="0" err="1">
                <a:solidFill>
                  <a:srgbClr val="7030A0"/>
                </a:solidFill>
              </a:rPr>
              <a:t>recomandări</a:t>
            </a:r>
            <a:r>
              <a:rPr lang="ro-RO" sz="2800" dirty="0">
                <a:solidFill>
                  <a:srgbClr val="7030A0"/>
                </a:solidFill>
              </a:rPr>
              <a:t>, după un interval de timp.</a:t>
            </a:r>
          </a:p>
          <a:p>
            <a:pPr marL="0" indent="0" algn="just">
              <a:buNone/>
            </a:pPr>
            <a:r>
              <a:rPr lang="ro-RO" sz="2800" dirty="0">
                <a:solidFill>
                  <a:srgbClr val="7030A0"/>
                </a:solidFill>
              </a:rPr>
              <a:t>Motivația:</a:t>
            </a:r>
          </a:p>
          <a:p>
            <a:pPr algn="just"/>
            <a:r>
              <a:rPr lang="ro-RO" sz="2800" dirty="0">
                <a:solidFill>
                  <a:schemeClr val="accent6"/>
                </a:solidFill>
              </a:rPr>
              <a:t>D</a:t>
            </a:r>
            <a:r>
              <a:rPr lang="en-US" sz="2800" dirty="0">
                <a:solidFill>
                  <a:schemeClr val="accent6"/>
                </a:solidFill>
              </a:rPr>
              <a:t>in </a:t>
            </a:r>
            <a:r>
              <a:rPr lang="en-US" sz="2800" dirty="0" err="1">
                <a:solidFill>
                  <a:schemeClr val="accent6"/>
                </a:solidFill>
              </a:rPr>
              <a:t>punct</a:t>
            </a:r>
            <a:r>
              <a:rPr lang="en-US" sz="2800" dirty="0">
                <a:solidFill>
                  <a:schemeClr val="accent6"/>
                </a:solidFill>
              </a:rPr>
              <a:t> de </a:t>
            </a:r>
            <a:r>
              <a:rPr lang="en-US" sz="2800" dirty="0" err="1">
                <a:solidFill>
                  <a:schemeClr val="accent6"/>
                </a:solidFill>
              </a:rPr>
              <a:t>vedere</a:t>
            </a:r>
            <a:r>
              <a:rPr lang="en-US" sz="2800" dirty="0">
                <a:solidFill>
                  <a:schemeClr val="accent6"/>
                </a:solidFill>
              </a:rPr>
              <a:t> al </a:t>
            </a:r>
            <a:r>
              <a:rPr lang="en-US" sz="2800" dirty="0" err="1">
                <a:solidFill>
                  <a:schemeClr val="accent6"/>
                </a:solidFill>
              </a:rPr>
              <a:t>nivelului</a:t>
            </a:r>
            <a:r>
              <a:rPr lang="en-US" sz="2800" dirty="0">
                <a:solidFill>
                  <a:schemeClr val="accent6"/>
                </a:solidFill>
              </a:rPr>
              <a:t> de </a:t>
            </a:r>
            <a:r>
              <a:rPr lang="en-US" sz="2800" dirty="0" err="1">
                <a:solidFill>
                  <a:schemeClr val="accent6"/>
                </a:solidFill>
              </a:rPr>
              <a:t>dezvoltare</a:t>
            </a:r>
            <a:r>
              <a:rPr lang="en-US" sz="2800" dirty="0">
                <a:solidFill>
                  <a:schemeClr val="accent6"/>
                </a:solidFill>
              </a:rPr>
              <a:t> a </a:t>
            </a:r>
            <a:r>
              <a:rPr lang="en-US" sz="2800" dirty="0" err="1">
                <a:solidFill>
                  <a:schemeClr val="accent6"/>
                </a:solidFill>
              </a:rPr>
              <a:t>copilului</a:t>
            </a:r>
            <a:r>
              <a:rPr lang="en-US" sz="2800" dirty="0">
                <a:solidFill>
                  <a:schemeClr val="accent6"/>
                </a:solidFill>
              </a:rPr>
              <a:t>, </a:t>
            </a:r>
            <a:r>
              <a:rPr lang="en-US" sz="2800" dirty="0" err="1">
                <a:solidFill>
                  <a:schemeClr val="accent6"/>
                </a:solidFill>
              </a:rPr>
              <a:t>schimbările</a:t>
            </a:r>
            <a:r>
              <a:rPr lang="en-US" sz="2800" dirty="0">
                <a:solidFill>
                  <a:schemeClr val="accent6"/>
                </a:solidFill>
              </a:rPr>
              <a:t> care </a:t>
            </a:r>
            <a:r>
              <a:rPr lang="en-US" sz="2800" dirty="0" err="1">
                <a:solidFill>
                  <a:schemeClr val="accent6"/>
                </a:solidFill>
              </a:rPr>
              <a:t>intervin</a:t>
            </a:r>
            <a:r>
              <a:rPr lang="en-US" sz="2800" dirty="0">
                <a:solidFill>
                  <a:schemeClr val="accent6"/>
                </a:solidFill>
              </a:rPr>
              <a:t> la </a:t>
            </a:r>
            <a:r>
              <a:rPr lang="en-US" sz="2800" dirty="0" err="1">
                <a:solidFill>
                  <a:schemeClr val="accent6"/>
                </a:solidFill>
              </a:rPr>
              <a:t>vârsta</a:t>
            </a:r>
            <a:r>
              <a:rPr lang="en-US" sz="2800" dirty="0">
                <a:solidFill>
                  <a:schemeClr val="accent6"/>
                </a:solidFill>
              </a:rPr>
              <a:t> de 5 – 6 ani sunt continue, </a:t>
            </a:r>
            <a:r>
              <a:rPr lang="en-US" sz="2800" dirty="0" err="1">
                <a:solidFill>
                  <a:schemeClr val="accent6"/>
                </a:solidFill>
              </a:rPr>
              <a:t>și</a:t>
            </a:r>
            <a:r>
              <a:rPr lang="en-US" sz="2800" dirty="0">
                <a:solidFill>
                  <a:schemeClr val="accent6"/>
                </a:solidFill>
              </a:rPr>
              <a:t>, </a:t>
            </a:r>
            <a:r>
              <a:rPr lang="en-US" sz="2800" dirty="0" err="1">
                <a:solidFill>
                  <a:schemeClr val="accent6"/>
                </a:solidFill>
              </a:rPr>
              <a:t>în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unele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situații</a:t>
            </a:r>
            <a:r>
              <a:rPr lang="en-US" sz="2800" dirty="0">
                <a:solidFill>
                  <a:schemeClr val="accent6"/>
                </a:solidFill>
              </a:rPr>
              <a:t>, </a:t>
            </a:r>
            <a:r>
              <a:rPr lang="en-US" sz="2800" dirty="0" err="1">
                <a:solidFill>
                  <a:schemeClr val="accent6"/>
                </a:solidFill>
              </a:rPr>
              <a:t>alerte</a:t>
            </a:r>
            <a:r>
              <a:rPr lang="ro-RO" sz="2800" dirty="0">
                <a:solidFill>
                  <a:schemeClr val="accent6"/>
                </a:solidFill>
              </a:rPr>
              <a:t>.</a:t>
            </a:r>
            <a:endParaRPr lang="en-GB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usiness Cooperate">
  <a:themeElements>
    <a:clrScheme name="Business Cooper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siness Cooperat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usiness Coope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2198</Words>
  <Application>Microsoft Office PowerPoint</Application>
  <PresentationFormat>Ecran lat</PresentationFormat>
  <Paragraphs>138</Paragraphs>
  <Slides>25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25</vt:i4>
      </vt:variant>
    </vt:vector>
  </HeadingPairs>
  <TitlesOfParts>
    <vt:vector size="31" baseType="lpstr">
      <vt:lpstr>SimSun</vt:lpstr>
      <vt:lpstr>Arial</vt:lpstr>
      <vt:lpstr>Comic Sans MS</vt:lpstr>
      <vt:lpstr>Magneto</vt:lpstr>
      <vt:lpstr>Wingdings</vt:lpstr>
      <vt:lpstr>Business Cooperate</vt:lpstr>
      <vt:lpstr>Evaluarea nivelului de dezvoltare a copiilor în vederea înscrierii în clasa pregătitoare pentru anul școlar 2021 - 2022</vt:lpstr>
      <vt:lpstr>Ordinul ME nr. 3473/10.03.2021 privind aprobarea Calendarului și a Metodologiei de înscriere a copiilor în învățământul primar pentru anul școlar 2021 - 2022</vt:lpstr>
      <vt:lpstr> Care copii pot fi înscriși în clasa pregătitoare ? </vt:lpstr>
      <vt:lpstr>Copiii care împlinesc 6 ani în perioada 1 septembrie - 31 decembrie 2021  care au frecventat grădinița</vt:lpstr>
      <vt:lpstr>Cine eliberează recomandări de înscriere în clasa pregătitoare pentru copiii care împlinesc 6 ani  în perioada 1 septembrie – 31 decembrie 2021 ?</vt:lpstr>
      <vt:lpstr>Pentru care categorie de copii pot solicita părinții evaluarea dezvoltării la CJRAE ?</vt:lpstr>
      <vt:lpstr>Cum pot părinții să solicite evaluarea copilului la CJRAE Hunedoara în vederea evaluării?</vt:lpstr>
      <vt:lpstr>Pentru care părinți se acordă consiliere? Care dintre copiii care împlinesc 6 ani în perioada 1 sept. - 31 dec. 2021, vor fi înscriși sau reînscriși în grupa mare?</vt:lpstr>
      <vt:lpstr>Ce pot face părinții în cazul în care copiii nu au primit recomandare de înscriere, dar doresc în continuare înscrierea în clasa pregătitoare ?</vt:lpstr>
      <vt:lpstr>Procesul de evaluare - conform calendarului înscrierii</vt:lpstr>
      <vt:lpstr>Rezultatul evaluării</vt:lpstr>
      <vt:lpstr>Ce vor transmite unitățile de învățământ preșcolar și CJRAE către Comisia județeană de înscriere în învățământul primar?</vt:lpstr>
      <vt:lpstr>Unde pot fi înscriși copiii cu CES ?</vt:lpstr>
      <vt:lpstr>Până la ce vârstă se înscriu copiii cu CES în învățământul primar special sau special integrat?</vt:lpstr>
      <vt:lpstr>Înscrierea copiilor cu CES în învățământul special</vt:lpstr>
      <vt:lpstr>Situațiile excepționale</vt:lpstr>
      <vt:lpstr>Informații pe care le pot obține părinții prin telverde</vt:lpstr>
      <vt:lpstr>Protecția datelor cu caracter personal</vt:lpstr>
      <vt:lpstr>Modele de fișe utilizate de către CJRAE Hunedoara</vt:lpstr>
      <vt:lpstr>Calendarul înscrierii *</vt:lpstr>
      <vt:lpstr>Calendarul înscrierii **</vt:lpstr>
      <vt:lpstr>Întrebarea 1</vt:lpstr>
      <vt:lpstr>Întrebarea 2</vt:lpstr>
      <vt:lpstr>Întrebarea 3</vt:lpstr>
      <vt:lpstr>Vă mulțumesc!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Evaluarea nivelului de dezvoltare a copiilor în vederea înscrierii în clasa pregătitoare pentru anul școlar 2021 - 2022</dc:title>
  <dc:creator/>
  <cp:lastModifiedBy>user3Dell</cp:lastModifiedBy>
  <cp:revision>239</cp:revision>
  <dcterms:created xsi:type="dcterms:W3CDTF">2021-02-25T10:07:00Z</dcterms:created>
  <dcterms:modified xsi:type="dcterms:W3CDTF">2021-03-17T11:29:04Z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1033-11.2.0.10017</vt:lpwstr>
  </property>
</Properties>
</file>