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85" r:id="rId2"/>
    <p:sldId id="305" r:id="rId3"/>
    <p:sldId id="277" r:id="rId4"/>
    <p:sldId id="286" r:id="rId5"/>
    <p:sldId id="303" r:id="rId6"/>
    <p:sldId id="304" r:id="rId7"/>
    <p:sldId id="289" r:id="rId8"/>
    <p:sldId id="290" r:id="rId9"/>
    <p:sldId id="291" r:id="rId10"/>
    <p:sldId id="292" r:id="rId11"/>
    <p:sldId id="295" r:id="rId12"/>
    <p:sldId id="296" r:id="rId13"/>
    <p:sldId id="297" r:id="rId14"/>
    <p:sldId id="298" r:id="rId15"/>
    <p:sldId id="299" r:id="rId16"/>
    <p:sldId id="300" r:id="rId17"/>
    <p:sldId id="301" r:id="rId18"/>
    <p:sldId id="302" r:id="rId19"/>
    <p:sldId id="276" r:id="rId20"/>
  </p:sldIdLst>
  <p:sldSz cx="9144000" cy="6858000" type="screen4x3"/>
  <p:notesSz cx="6858000" cy="9144000"/>
  <p:defaultTextStyle>
    <a:defPPr>
      <a:defRPr lang="en-US"/>
    </a:defPPr>
    <a:lvl1pPr algn="r" rtl="0" fontAlgn="base">
      <a:spcBef>
        <a:spcPct val="0"/>
      </a:spcBef>
      <a:spcAft>
        <a:spcPct val="0"/>
      </a:spcAft>
      <a:defRPr kern="1200">
        <a:solidFill>
          <a:schemeClr val="tx1"/>
        </a:solidFill>
        <a:latin typeface="Arial" charset="0"/>
        <a:ea typeface="+mn-ea"/>
        <a:cs typeface="+mn-cs"/>
      </a:defRPr>
    </a:lvl1pPr>
    <a:lvl2pPr marL="457200" algn="r" rtl="0" fontAlgn="base">
      <a:spcBef>
        <a:spcPct val="0"/>
      </a:spcBef>
      <a:spcAft>
        <a:spcPct val="0"/>
      </a:spcAft>
      <a:defRPr kern="1200">
        <a:solidFill>
          <a:schemeClr val="tx1"/>
        </a:solidFill>
        <a:latin typeface="Arial" charset="0"/>
        <a:ea typeface="+mn-ea"/>
        <a:cs typeface="+mn-cs"/>
      </a:defRPr>
    </a:lvl2pPr>
    <a:lvl3pPr marL="914400" algn="r" rtl="0" fontAlgn="base">
      <a:spcBef>
        <a:spcPct val="0"/>
      </a:spcBef>
      <a:spcAft>
        <a:spcPct val="0"/>
      </a:spcAft>
      <a:defRPr kern="1200">
        <a:solidFill>
          <a:schemeClr val="tx1"/>
        </a:solidFill>
        <a:latin typeface="Arial" charset="0"/>
        <a:ea typeface="+mn-ea"/>
        <a:cs typeface="+mn-cs"/>
      </a:defRPr>
    </a:lvl3pPr>
    <a:lvl4pPr marL="1371600" algn="r" rtl="0" fontAlgn="base">
      <a:spcBef>
        <a:spcPct val="0"/>
      </a:spcBef>
      <a:spcAft>
        <a:spcPct val="0"/>
      </a:spcAft>
      <a:defRPr kern="1200">
        <a:solidFill>
          <a:schemeClr val="tx1"/>
        </a:solidFill>
        <a:latin typeface="Arial" charset="0"/>
        <a:ea typeface="+mn-ea"/>
        <a:cs typeface="+mn-cs"/>
      </a:defRPr>
    </a:lvl4pPr>
    <a:lvl5pPr marL="1828800" algn="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99"/>
    <a:srgbClr val="5F5F5F"/>
    <a:srgbClr val="808080"/>
    <a:srgbClr val="CC3300"/>
    <a:srgbClr val="6D7BA5"/>
    <a:srgbClr val="50B848"/>
    <a:srgbClr val="676767"/>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77" autoAdjust="0"/>
    <p:restoredTop sz="94598" autoAdjust="0"/>
  </p:normalViewPr>
  <p:slideViewPr>
    <p:cSldViewPr>
      <p:cViewPr varScale="1">
        <p:scale>
          <a:sx n="74" d="100"/>
          <a:sy n="74" d="100"/>
        </p:scale>
        <p:origin x="-1038"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ante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o-RO"/>
          </a:p>
        </p:txBody>
      </p:sp>
      <p:sp>
        <p:nvSpPr>
          <p:cNvPr id="3" name="Substituent dată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4ED68D-3063-4934-94B1-1772EA20FF19}" type="datetimeFigureOut">
              <a:rPr lang="ro-RO" smtClean="0"/>
              <a:t>26.11.2017</a:t>
            </a:fld>
            <a:endParaRPr lang="ro-RO"/>
          </a:p>
        </p:txBody>
      </p:sp>
      <p:sp>
        <p:nvSpPr>
          <p:cNvPr id="4" name="Substituent imagine diapozitiv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o-RO"/>
          </a:p>
        </p:txBody>
      </p:sp>
      <p:sp>
        <p:nvSpPr>
          <p:cNvPr id="5" name="Substituent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6" name="Substituent subsol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o-RO"/>
          </a:p>
        </p:txBody>
      </p:sp>
      <p:sp>
        <p:nvSpPr>
          <p:cNvPr id="7" name="Substituent număr diapozitiv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CD9577-FF08-4E06-9307-26F21CBCAB01}" type="slidenum">
              <a:rPr lang="ro-RO" smtClean="0"/>
              <a:t>‹#›</a:t>
            </a:fld>
            <a:endParaRPr lang="ro-RO"/>
          </a:p>
        </p:txBody>
      </p:sp>
    </p:spTree>
    <p:extLst>
      <p:ext uri="{BB962C8B-B14F-4D97-AF65-F5344CB8AC3E}">
        <p14:creationId xmlns:p14="http://schemas.microsoft.com/office/powerpoint/2010/main" val="3062415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104" name="Picture 32" descr="04_back"/>
          <p:cNvPicPr>
            <a:picLocks noChangeAspect="1" noChangeArrowheads="1"/>
          </p:cNvPicPr>
          <p:nvPr/>
        </p:nvPicPr>
        <p:blipFill>
          <a:blip r:embed="rId2" cstate="print"/>
          <a:srcRect/>
          <a:stretch>
            <a:fillRect/>
          </a:stretch>
        </p:blipFill>
        <p:spPr bwMode="auto">
          <a:xfrm>
            <a:off x="388938" y="942975"/>
            <a:ext cx="8367712" cy="5153025"/>
          </a:xfrm>
          <a:prstGeom prst="rect">
            <a:avLst/>
          </a:prstGeom>
          <a:noFill/>
          <a:ln w="9525">
            <a:noFill/>
            <a:miter lim="800000"/>
            <a:headEnd/>
            <a:tailEnd/>
          </a:ln>
        </p:spPr>
      </p:pic>
      <p:sp>
        <p:nvSpPr>
          <p:cNvPr id="3075" name="Rectangle 3"/>
          <p:cNvSpPr>
            <a:spLocks noGrp="1" noChangeArrowheads="1"/>
          </p:cNvSpPr>
          <p:nvPr>
            <p:ph type="subTitle" idx="1"/>
          </p:nvPr>
        </p:nvSpPr>
        <p:spPr>
          <a:xfrm>
            <a:off x="609600" y="3076575"/>
            <a:ext cx="4038600" cy="457200"/>
          </a:xfrm>
        </p:spPr>
        <p:txBody>
          <a:bodyPr/>
          <a:lstStyle>
            <a:lvl1pPr marL="0" indent="0">
              <a:buFont typeface="Wingdings" pitchFamily="2" charset="2"/>
              <a:buNone/>
              <a:defRPr sz="1600">
                <a:solidFill>
                  <a:srgbClr val="000000"/>
                </a:solidFill>
              </a:defRPr>
            </a:lvl1pPr>
          </a:lstStyle>
          <a:p>
            <a:r>
              <a:rPr lang="en-US" smtClean="0"/>
              <a:t>Click to edit Master subtitle style</a:t>
            </a:r>
            <a:endParaRPr lang="en-US"/>
          </a:p>
        </p:txBody>
      </p:sp>
      <p:sp>
        <p:nvSpPr>
          <p:cNvPr id="3076" name="Rectangle 4"/>
          <p:cNvSpPr>
            <a:spLocks noGrp="1" noChangeArrowheads="1"/>
          </p:cNvSpPr>
          <p:nvPr>
            <p:ph type="dt" sz="half" idx="2"/>
          </p:nvPr>
        </p:nvSpPr>
        <p:spPr>
          <a:xfrm>
            <a:off x="381000" y="6537325"/>
            <a:ext cx="2133600" cy="244475"/>
          </a:xfrm>
        </p:spPr>
        <p:txBody>
          <a:bodyPr/>
          <a:lstStyle>
            <a:lvl1pPr algn="l">
              <a:defRPr b="0">
                <a:solidFill>
                  <a:srgbClr val="000000"/>
                </a:solidFill>
                <a:latin typeface="Arial" charset="0"/>
              </a:defRPr>
            </a:lvl1pPr>
          </a:lstStyle>
          <a:p>
            <a:endParaRPr lang="en-US"/>
          </a:p>
        </p:txBody>
      </p:sp>
      <p:sp>
        <p:nvSpPr>
          <p:cNvPr id="3077" name="Rectangle 5"/>
          <p:cNvSpPr>
            <a:spLocks noGrp="1" noChangeArrowheads="1"/>
          </p:cNvSpPr>
          <p:nvPr>
            <p:ph type="ftr" sz="quarter" idx="3"/>
          </p:nvPr>
        </p:nvSpPr>
        <p:spPr>
          <a:xfrm>
            <a:off x="3124200" y="6537325"/>
            <a:ext cx="2895600" cy="244475"/>
          </a:xfrm>
        </p:spPr>
        <p:txBody>
          <a:bodyPr/>
          <a:lstStyle>
            <a:lvl1pPr algn="ctr">
              <a:defRPr sz="1000" b="0" i="0">
                <a:solidFill>
                  <a:srgbClr val="000000"/>
                </a:solidFill>
              </a:defRPr>
            </a:lvl1pPr>
          </a:lstStyle>
          <a:p>
            <a:endParaRPr lang="en-US"/>
          </a:p>
        </p:txBody>
      </p:sp>
      <p:sp>
        <p:nvSpPr>
          <p:cNvPr id="3078" name="Rectangle 6"/>
          <p:cNvSpPr>
            <a:spLocks noGrp="1" noChangeArrowheads="1"/>
          </p:cNvSpPr>
          <p:nvPr>
            <p:ph type="sldNum" sz="quarter" idx="4"/>
          </p:nvPr>
        </p:nvSpPr>
        <p:spPr>
          <a:xfrm>
            <a:off x="6629400" y="6553200"/>
            <a:ext cx="2133600" cy="244475"/>
          </a:xfrm>
        </p:spPr>
        <p:txBody>
          <a:bodyPr/>
          <a:lstStyle>
            <a:lvl1pPr algn="r">
              <a:defRPr>
                <a:latin typeface="Arial" charset="0"/>
              </a:defRPr>
            </a:lvl1pPr>
          </a:lstStyle>
          <a:p>
            <a:fld id="{0288E811-32BC-488C-BB80-01656634A71B}" type="slidenum">
              <a:rPr lang="en-US"/>
              <a:pPr/>
              <a:t>‹#›</a:t>
            </a:fld>
            <a:endParaRPr lang="en-US"/>
          </a:p>
        </p:txBody>
      </p:sp>
      <p:sp>
        <p:nvSpPr>
          <p:cNvPr id="3086" name="Text Box 14"/>
          <p:cNvSpPr txBox="1">
            <a:spLocks noChangeArrowheads="1"/>
          </p:cNvSpPr>
          <p:nvPr/>
        </p:nvSpPr>
        <p:spPr bwMode="gray">
          <a:xfrm>
            <a:off x="3962400" y="6248400"/>
            <a:ext cx="1231900" cy="457200"/>
          </a:xfrm>
          <a:prstGeom prst="rect">
            <a:avLst/>
          </a:prstGeom>
          <a:noFill/>
          <a:ln w="9525">
            <a:noFill/>
            <a:miter lim="800000"/>
            <a:headEnd/>
            <a:tailEnd/>
          </a:ln>
          <a:effectLst/>
        </p:spPr>
        <p:txBody>
          <a:bodyPr>
            <a:spAutoFit/>
          </a:bodyPr>
          <a:lstStyle/>
          <a:p>
            <a:r>
              <a:rPr lang="en-US" sz="2400" b="1">
                <a:solidFill>
                  <a:schemeClr val="folHlink"/>
                </a:solidFill>
                <a:latin typeface="Verdana" pitchFamily="34" charset="0"/>
              </a:rPr>
              <a:t>LOGO</a:t>
            </a:r>
          </a:p>
        </p:txBody>
      </p:sp>
      <p:sp>
        <p:nvSpPr>
          <p:cNvPr id="3096" name="Rectangle 24"/>
          <p:cNvSpPr>
            <a:spLocks noChangeArrowheads="1"/>
          </p:cNvSpPr>
          <p:nvPr/>
        </p:nvSpPr>
        <p:spPr bwMode="auto">
          <a:xfrm>
            <a:off x="373063" y="942975"/>
            <a:ext cx="8405812" cy="5133975"/>
          </a:xfrm>
          <a:prstGeom prst="rect">
            <a:avLst/>
          </a:prstGeom>
          <a:noFill/>
          <a:ln w="38100">
            <a:solidFill>
              <a:schemeClr val="tx1"/>
            </a:solidFill>
            <a:miter lim="800000"/>
            <a:headEnd/>
            <a:tailEnd/>
          </a:ln>
          <a:effectLst/>
        </p:spPr>
        <p:txBody>
          <a:bodyPr wrap="none" anchor="ctr"/>
          <a:lstStyle/>
          <a:p>
            <a:endParaRPr lang="en-US"/>
          </a:p>
        </p:txBody>
      </p:sp>
      <p:sp>
        <p:nvSpPr>
          <p:cNvPr id="3101" name="Line 29"/>
          <p:cNvSpPr>
            <a:spLocks noChangeShapeType="1"/>
          </p:cNvSpPr>
          <p:nvPr/>
        </p:nvSpPr>
        <p:spPr bwMode="auto">
          <a:xfrm>
            <a:off x="381000" y="3000375"/>
            <a:ext cx="4876800" cy="0"/>
          </a:xfrm>
          <a:prstGeom prst="line">
            <a:avLst/>
          </a:prstGeom>
          <a:noFill/>
          <a:ln w="9525">
            <a:solidFill>
              <a:schemeClr val="tx1"/>
            </a:solidFill>
            <a:round/>
            <a:headEnd/>
            <a:tailEnd/>
          </a:ln>
          <a:effectLst/>
        </p:spPr>
        <p:txBody>
          <a:bodyPr/>
          <a:lstStyle/>
          <a:p>
            <a:endParaRPr lang="en-US"/>
          </a:p>
        </p:txBody>
      </p:sp>
      <p:pic>
        <p:nvPicPr>
          <p:cNvPr id="3106" name="Picture 34" descr="04_icon_f"/>
          <p:cNvPicPr>
            <a:picLocks noChangeAspect="1" noChangeArrowheads="1"/>
          </p:cNvPicPr>
          <p:nvPr/>
        </p:nvPicPr>
        <p:blipFill>
          <a:blip r:embed="rId3" cstate="print"/>
          <a:srcRect/>
          <a:stretch>
            <a:fillRect/>
          </a:stretch>
        </p:blipFill>
        <p:spPr bwMode="auto">
          <a:xfrm>
            <a:off x="4370388" y="2238375"/>
            <a:ext cx="1420812" cy="1420813"/>
          </a:xfrm>
          <a:prstGeom prst="rect">
            <a:avLst/>
          </a:prstGeom>
          <a:noFill/>
        </p:spPr>
      </p:pic>
      <p:sp>
        <p:nvSpPr>
          <p:cNvPr id="3074" name="Rectangle 2"/>
          <p:cNvSpPr>
            <a:spLocks noGrp="1" noChangeArrowheads="1"/>
          </p:cNvSpPr>
          <p:nvPr>
            <p:ph type="ctrTitle"/>
          </p:nvPr>
        </p:nvSpPr>
        <p:spPr bwMode="gray">
          <a:xfrm>
            <a:off x="533400" y="2390775"/>
            <a:ext cx="4648200" cy="533400"/>
          </a:xfrm>
        </p:spPr>
        <p:txBody>
          <a:bodyPr/>
          <a:lstStyle>
            <a:lvl1pPr algn="l">
              <a:defRPr>
                <a:solidFill>
                  <a:schemeClr val="tx1"/>
                </a:solidFill>
              </a:defRPr>
            </a:lvl1pPr>
          </a:lstStyle>
          <a:p>
            <a:r>
              <a:rPr lang="en-US" smtClean="0"/>
              <a:t>Click to edit Master title style</a:t>
            </a:r>
            <a:endParaRPr lang="en-US"/>
          </a:p>
        </p:txBody>
      </p:sp>
    </p:spTree>
  </p:cSld>
  <p:clrMapOvr>
    <a:masterClrMapping/>
  </p:clrMapOvr>
  <p:transition spd="med" advClick="0" advTm="5000">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t>www.themegallery.com</a:t>
            </a:r>
          </a:p>
        </p:txBody>
      </p:sp>
      <p:sp>
        <p:nvSpPr>
          <p:cNvPr id="5" name="Footer Placeholder 4"/>
          <p:cNvSpPr>
            <a:spLocks noGrp="1"/>
          </p:cNvSpPr>
          <p:nvPr>
            <p:ph type="ftr" sz="quarter" idx="11"/>
          </p:nvPr>
        </p:nvSpPr>
        <p:spPr/>
        <p:txBody>
          <a:bodyPr/>
          <a:lstStyle>
            <a:lvl1pPr>
              <a:defRPr/>
            </a:lvl1pPr>
          </a:lstStyle>
          <a:p>
            <a:r>
              <a:rPr lang="en-US"/>
              <a:t>LOGO</a:t>
            </a:r>
          </a:p>
        </p:txBody>
      </p:sp>
      <p:sp>
        <p:nvSpPr>
          <p:cNvPr id="6" name="Slide Number Placeholder 5"/>
          <p:cNvSpPr>
            <a:spLocks noGrp="1"/>
          </p:cNvSpPr>
          <p:nvPr>
            <p:ph type="sldNum" sz="quarter" idx="12"/>
          </p:nvPr>
        </p:nvSpPr>
        <p:spPr/>
        <p:txBody>
          <a:bodyPr/>
          <a:lstStyle>
            <a:lvl1pPr>
              <a:defRPr/>
            </a:lvl1pPr>
          </a:lstStyle>
          <a:p>
            <a:fld id="{A33E554F-8D7A-4726-B828-67A991BBB2B8}" type="slidenum">
              <a:rPr lang="en-US"/>
              <a:pPr/>
              <a:t>‹#›</a:t>
            </a:fld>
            <a:endParaRPr lang="en-US"/>
          </a:p>
        </p:txBody>
      </p:sp>
    </p:spTree>
  </p:cSld>
  <p:clrMapOvr>
    <a:masterClrMapping/>
  </p:clrMapOvr>
  <p:transition spd="med" advClick="0" advTm="5000">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206375"/>
            <a:ext cx="2171700" cy="60229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206375"/>
            <a:ext cx="6362700" cy="60229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t>www.themegallery.com</a:t>
            </a:r>
          </a:p>
        </p:txBody>
      </p:sp>
      <p:sp>
        <p:nvSpPr>
          <p:cNvPr id="5" name="Footer Placeholder 4"/>
          <p:cNvSpPr>
            <a:spLocks noGrp="1"/>
          </p:cNvSpPr>
          <p:nvPr>
            <p:ph type="ftr" sz="quarter" idx="11"/>
          </p:nvPr>
        </p:nvSpPr>
        <p:spPr/>
        <p:txBody>
          <a:bodyPr/>
          <a:lstStyle>
            <a:lvl1pPr>
              <a:defRPr/>
            </a:lvl1pPr>
          </a:lstStyle>
          <a:p>
            <a:r>
              <a:rPr lang="en-US"/>
              <a:t>LOGO</a:t>
            </a:r>
          </a:p>
        </p:txBody>
      </p:sp>
      <p:sp>
        <p:nvSpPr>
          <p:cNvPr id="6" name="Slide Number Placeholder 5"/>
          <p:cNvSpPr>
            <a:spLocks noGrp="1"/>
          </p:cNvSpPr>
          <p:nvPr>
            <p:ph type="sldNum" sz="quarter" idx="12"/>
          </p:nvPr>
        </p:nvSpPr>
        <p:spPr/>
        <p:txBody>
          <a:bodyPr/>
          <a:lstStyle>
            <a:lvl1pPr>
              <a:defRPr/>
            </a:lvl1pPr>
          </a:lstStyle>
          <a:p>
            <a:fld id="{CEEB5217-0193-4827-9AF1-490FDD4472A7}" type="slidenum">
              <a:rPr lang="en-US"/>
              <a:pPr/>
              <a:t>‹#›</a:t>
            </a:fld>
            <a:endParaRPr lang="en-US"/>
          </a:p>
        </p:txBody>
      </p:sp>
    </p:spTree>
  </p:cSld>
  <p:clrMapOvr>
    <a:masterClrMapping/>
  </p:clrMapOvr>
  <p:transition spd="med" advClick="0" advTm="5000">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28600" y="206375"/>
            <a:ext cx="8686800" cy="56356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295400"/>
            <a:ext cx="8229600" cy="4933950"/>
          </a:xfrm>
        </p:spPr>
        <p:txBody>
          <a:bodyPr/>
          <a:lstStyle/>
          <a:p>
            <a:r>
              <a:rPr lang="en-US" smtClean="0"/>
              <a:t>Click icon to add table</a:t>
            </a:r>
            <a:endParaRPr lang="en-US"/>
          </a:p>
        </p:txBody>
      </p:sp>
      <p:sp>
        <p:nvSpPr>
          <p:cNvPr id="4" name="Date Placeholder 3"/>
          <p:cNvSpPr>
            <a:spLocks noGrp="1"/>
          </p:cNvSpPr>
          <p:nvPr>
            <p:ph type="dt" sz="half" idx="10"/>
          </p:nvPr>
        </p:nvSpPr>
        <p:spPr>
          <a:xfrm>
            <a:off x="5638800" y="6457950"/>
            <a:ext cx="2133600" cy="244475"/>
          </a:xfrm>
        </p:spPr>
        <p:txBody>
          <a:bodyPr/>
          <a:lstStyle>
            <a:lvl1pPr>
              <a:defRPr/>
            </a:lvl1pPr>
          </a:lstStyle>
          <a:p>
            <a:r>
              <a:rPr lang="en-US"/>
              <a:t>www.themegallery.com</a:t>
            </a:r>
          </a:p>
        </p:txBody>
      </p:sp>
      <p:sp>
        <p:nvSpPr>
          <p:cNvPr id="5" name="Footer Placeholder 4"/>
          <p:cNvSpPr>
            <a:spLocks noGrp="1"/>
          </p:cNvSpPr>
          <p:nvPr>
            <p:ph type="ftr" sz="quarter" idx="11"/>
          </p:nvPr>
        </p:nvSpPr>
        <p:spPr>
          <a:xfrm>
            <a:off x="5791200" y="6353175"/>
            <a:ext cx="2895600" cy="244475"/>
          </a:xfrm>
        </p:spPr>
        <p:txBody>
          <a:bodyPr/>
          <a:lstStyle>
            <a:lvl1pPr>
              <a:defRPr/>
            </a:lvl1pPr>
          </a:lstStyle>
          <a:p>
            <a:r>
              <a:rPr lang="en-US"/>
              <a:t>LOGO</a:t>
            </a:r>
          </a:p>
        </p:txBody>
      </p:sp>
      <p:sp>
        <p:nvSpPr>
          <p:cNvPr id="6" name="Slide Number Placeholder 5"/>
          <p:cNvSpPr>
            <a:spLocks noGrp="1"/>
          </p:cNvSpPr>
          <p:nvPr>
            <p:ph type="sldNum" sz="quarter" idx="12"/>
          </p:nvPr>
        </p:nvSpPr>
        <p:spPr>
          <a:xfrm>
            <a:off x="381000" y="6305550"/>
            <a:ext cx="2133600" cy="244475"/>
          </a:xfrm>
        </p:spPr>
        <p:txBody>
          <a:bodyPr/>
          <a:lstStyle>
            <a:lvl1pPr>
              <a:defRPr/>
            </a:lvl1pPr>
          </a:lstStyle>
          <a:p>
            <a:fld id="{0B148166-1B95-4877-9AF4-B0DBF1E7D944}" type="slidenum">
              <a:rPr lang="en-US"/>
              <a:pPr/>
              <a:t>‹#›</a:t>
            </a:fld>
            <a:endParaRPr lang="en-US"/>
          </a:p>
        </p:txBody>
      </p:sp>
    </p:spTree>
  </p:cSld>
  <p:clrMapOvr>
    <a:masterClrMapping/>
  </p:clrMapOvr>
  <p:transition spd="med" advClick="0" advTm="5000">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t>www.themegallery.com</a:t>
            </a:r>
          </a:p>
        </p:txBody>
      </p:sp>
      <p:sp>
        <p:nvSpPr>
          <p:cNvPr id="5" name="Footer Placeholder 4"/>
          <p:cNvSpPr>
            <a:spLocks noGrp="1"/>
          </p:cNvSpPr>
          <p:nvPr>
            <p:ph type="ftr" sz="quarter" idx="11"/>
          </p:nvPr>
        </p:nvSpPr>
        <p:spPr/>
        <p:txBody>
          <a:bodyPr/>
          <a:lstStyle>
            <a:lvl1pPr>
              <a:defRPr/>
            </a:lvl1pPr>
          </a:lstStyle>
          <a:p>
            <a:r>
              <a:rPr lang="en-US"/>
              <a:t>LOGO</a:t>
            </a:r>
          </a:p>
        </p:txBody>
      </p:sp>
      <p:sp>
        <p:nvSpPr>
          <p:cNvPr id="6" name="Slide Number Placeholder 5"/>
          <p:cNvSpPr>
            <a:spLocks noGrp="1"/>
          </p:cNvSpPr>
          <p:nvPr>
            <p:ph type="sldNum" sz="quarter" idx="12"/>
          </p:nvPr>
        </p:nvSpPr>
        <p:spPr/>
        <p:txBody>
          <a:bodyPr/>
          <a:lstStyle>
            <a:lvl1pPr>
              <a:defRPr/>
            </a:lvl1pPr>
          </a:lstStyle>
          <a:p>
            <a:fld id="{651B6F98-3FBC-42C6-B3B1-30D5B9E4E813}" type="slidenum">
              <a:rPr lang="en-US"/>
              <a:pPr/>
              <a:t>‹#›</a:t>
            </a:fld>
            <a:endParaRPr lang="en-US"/>
          </a:p>
        </p:txBody>
      </p:sp>
    </p:spTree>
  </p:cSld>
  <p:clrMapOvr>
    <a:masterClrMapping/>
  </p:clrMapOvr>
  <p:transition spd="med" advClick="0" advTm="5000">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a:t>www.themegallery.com</a:t>
            </a:r>
          </a:p>
        </p:txBody>
      </p:sp>
      <p:sp>
        <p:nvSpPr>
          <p:cNvPr id="5" name="Footer Placeholder 4"/>
          <p:cNvSpPr>
            <a:spLocks noGrp="1"/>
          </p:cNvSpPr>
          <p:nvPr>
            <p:ph type="ftr" sz="quarter" idx="11"/>
          </p:nvPr>
        </p:nvSpPr>
        <p:spPr/>
        <p:txBody>
          <a:bodyPr/>
          <a:lstStyle>
            <a:lvl1pPr>
              <a:defRPr/>
            </a:lvl1pPr>
          </a:lstStyle>
          <a:p>
            <a:r>
              <a:rPr lang="en-US"/>
              <a:t>LOGO</a:t>
            </a:r>
          </a:p>
        </p:txBody>
      </p:sp>
      <p:sp>
        <p:nvSpPr>
          <p:cNvPr id="6" name="Slide Number Placeholder 5"/>
          <p:cNvSpPr>
            <a:spLocks noGrp="1"/>
          </p:cNvSpPr>
          <p:nvPr>
            <p:ph type="sldNum" sz="quarter" idx="12"/>
          </p:nvPr>
        </p:nvSpPr>
        <p:spPr/>
        <p:txBody>
          <a:bodyPr/>
          <a:lstStyle>
            <a:lvl1pPr>
              <a:defRPr/>
            </a:lvl1pPr>
          </a:lstStyle>
          <a:p>
            <a:fld id="{F1C35030-EC58-42C6-ADB3-67285176F1EA}" type="slidenum">
              <a:rPr lang="en-US"/>
              <a:pPr/>
              <a:t>‹#›</a:t>
            </a:fld>
            <a:endParaRPr lang="en-US"/>
          </a:p>
        </p:txBody>
      </p:sp>
    </p:spTree>
  </p:cSld>
  <p:clrMapOvr>
    <a:masterClrMapping/>
  </p:clrMapOvr>
  <p:transition spd="med" advClick="0" advTm="5000">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95400"/>
            <a:ext cx="4038600" cy="49339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95400"/>
            <a:ext cx="4038600" cy="49339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r>
              <a:rPr lang="en-US"/>
              <a:t>www.themegallery.com</a:t>
            </a:r>
          </a:p>
        </p:txBody>
      </p:sp>
      <p:sp>
        <p:nvSpPr>
          <p:cNvPr id="6" name="Footer Placeholder 5"/>
          <p:cNvSpPr>
            <a:spLocks noGrp="1"/>
          </p:cNvSpPr>
          <p:nvPr>
            <p:ph type="ftr" sz="quarter" idx="11"/>
          </p:nvPr>
        </p:nvSpPr>
        <p:spPr/>
        <p:txBody>
          <a:bodyPr/>
          <a:lstStyle>
            <a:lvl1pPr>
              <a:defRPr/>
            </a:lvl1pPr>
          </a:lstStyle>
          <a:p>
            <a:r>
              <a:rPr lang="en-US"/>
              <a:t>LOGO</a:t>
            </a:r>
          </a:p>
        </p:txBody>
      </p:sp>
      <p:sp>
        <p:nvSpPr>
          <p:cNvPr id="7" name="Slide Number Placeholder 6"/>
          <p:cNvSpPr>
            <a:spLocks noGrp="1"/>
          </p:cNvSpPr>
          <p:nvPr>
            <p:ph type="sldNum" sz="quarter" idx="12"/>
          </p:nvPr>
        </p:nvSpPr>
        <p:spPr/>
        <p:txBody>
          <a:bodyPr/>
          <a:lstStyle>
            <a:lvl1pPr>
              <a:defRPr/>
            </a:lvl1pPr>
          </a:lstStyle>
          <a:p>
            <a:fld id="{D35D92E4-C4CB-48D1-98D9-CD6E2F5DFA2D}" type="slidenum">
              <a:rPr lang="en-US"/>
              <a:pPr/>
              <a:t>‹#›</a:t>
            </a:fld>
            <a:endParaRPr lang="en-US"/>
          </a:p>
        </p:txBody>
      </p:sp>
    </p:spTree>
  </p:cSld>
  <p:clrMapOvr>
    <a:masterClrMapping/>
  </p:clrMapOvr>
  <p:transition spd="med" advClick="0" advTm="5000">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a:t>www.themegallery.com</a:t>
            </a:r>
          </a:p>
        </p:txBody>
      </p:sp>
      <p:sp>
        <p:nvSpPr>
          <p:cNvPr id="8" name="Footer Placeholder 7"/>
          <p:cNvSpPr>
            <a:spLocks noGrp="1"/>
          </p:cNvSpPr>
          <p:nvPr>
            <p:ph type="ftr" sz="quarter" idx="11"/>
          </p:nvPr>
        </p:nvSpPr>
        <p:spPr/>
        <p:txBody>
          <a:bodyPr/>
          <a:lstStyle>
            <a:lvl1pPr>
              <a:defRPr/>
            </a:lvl1pPr>
          </a:lstStyle>
          <a:p>
            <a:r>
              <a:rPr lang="en-US"/>
              <a:t>LOGO</a:t>
            </a:r>
          </a:p>
        </p:txBody>
      </p:sp>
      <p:sp>
        <p:nvSpPr>
          <p:cNvPr id="9" name="Slide Number Placeholder 8"/>
          <p:cNvSpPr>
            <a:spLocks noGrp="1"/>
          </p:cNvSpPr>
          <p:nvPr>
            <p:ph type="sldNum" sz="quarter" idx="12"/>
          </p:nvPr>
        </p:nvSpPr>
        <p:spPr/>
        <p:txBody>
          <a:bodyPr/>
          <a:lstStyle>
            <a:lvl1pPr>
              <a:defRPr/>
            </a:lvl1pPr>
          </a:lstStyle>
          <a:p>
            <a:fld id="{F3AE1EFE-7B63-4BEC-BBAC-C1BCAF3F40F6}" type="slidenum">
              <a:rPr lang="en-US"/>
              <a:pPr/>
              <a:t>‹#›</a:t>
            </a:fld>
            <a:endParaRPr lang="en-US"/>
          </a:p>
        </p:txBody>
      </p:sp>
    </p:spTree>
  </p:cSld>
  <p:clrMapOvr>
    <a:masterClrMapping/>
  </p:clrMapOvr>
  <p:transition spd="med" advClick="0" advTm="5000">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a:t>www.themegallery.com</a:t>
            </a:r>
          </a:p>
        </p:txBody>
      </p:sp>
      <p:sp>
        <p:nvSpPr>
          <p:cNvPr id="4" name="Footer Placeholder 3"/>
          <p:cNvSpPr>
            <a:spLocks noGrp="1"/>
          </p:cNvSpPr>
          <p:nvPr>
            <p:ph type="ftr" sz="quarter" idx="11"/>
          </p:nvPr>
        </p:nvSpPr>
        <p:spPr/>
        <p:txBody>
          <a:bodyPr/>
          <a:lstStyle>
            <a:lvl1pPr>
              <a:defRPr/>
            </a:lvl1pPr>
          </a:lstStyle>
          <a:p>
            <a:r>
              <a:rPr lang="en-US"/>
              <a:t>LOGO</a:t>
            </a:r>
          </a:p>
        </p:txBody>
      </p:sp>
      <p:sp>
        <p:nvSpPr>
          <p:cNvPr id="5" name="Slide Number Placeholder 4"/>
          <p:cNvSpPr>
            <a:spLocks noGrp="1"/>
          </p:cNvSpPr>
          <p:nvPr>
            <p:ph type="sldNum" sz="quarter" idx="12"/>
          </p:nvPr>
        </p:nvSpPr>
        <p:spPr/>
        <p:txBody>
          <a:bodyPr/>
          <a:lstStyle>
            <a:lvl1pPr>
              <a:defRPr/>
            </a:lvl1pPr>
          </a:lstStyle>
          <a:p>
            <a:fld id="{D32FDDBD-2CAD-431D-91DA-4A868141ADB2}" type="slidenum">
              <a:rPr lang="en-US"/>
              <a:pPr/>
              <a:t>‹#›</a:t>
            </a:fld>
            <a:endParaRPr lang="en-US"/>
          </a:p>
        </p:txBody>
      </p:sp>
    </p:spTree>
  </p:cSld>
  <p:clrMapOvr>
    <a:masterClrMapping/>
  </p:clrMapOvr>
  <p:transition spd="med" advClick="0" advTm="5000">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a:t>www.themegallery.com</a:t>
            </a:r>
          </a:p>
        </p:txBody>
      </p:sp>
      <p:sp>
        <p:nvSpPr>
          <p:cNvPr id="3" name="Footer Placeholder 2"/>
          <p:cNvSpPr>
            <a:spLocks noGrp="1"/>
          </p:cNvSpPr>
          <p:nvPr>
            <p:ph type="ftr" sz="quarter" idx="11"/>
          </p:nvPr>
        </p:nvSpPr>
        <p:spPr/>
        <p:txBody>
          <a:bodyPr/>
          <a:lstStyle>
            <a:lvl1pPr>
              <a:defRPr/>
            </a:lvl1pPr>
          </a:lstStyle>
          <a:p>
            <a:r>
              <a:rPr lang="en-US"/>
              <a:t>LOGO</a:t>
            </a:r>
          </a:p>
        </p:txBody>
      </p:sp>
      <p:sp>
        <p:nvSpPr>
          <p:cNvPr id="4" name="Slide Number Placeholder 3"/>
          <p:cNvSpPr>
            <a:spLocks noGrp="1"/>
          </p:cNvSpPr>
          <p:nvPr>
            <p:ph type="sldNum" sz="quarter" idx="12"/>
          </p:nvPr>
        </p:nvSpPr>
        <p:spPr/>
        <p:txBody>
          <a:bodyPr/>
          <a:lstStyle>
            <a:lvl1pPr>
              <a:defRPr/>
            </a:lvl1pPr>
          </a:lstStyle>
          <a:p>
            <a:fld id="{E4E07A57-B30D-4C71-BD7F-300485762513}" type="slidenum">
              <a:rPr lang="en-US"/>
              <a:pPr/>
              <a:t>‹#›</a:t>
            </a:fld>
            <a:endParaRPr lang="en-US"/>
          </a:p>
        </p:txBody>
      </p:sp>
    </p:spTree>
  </p:cSld>
  <p:clrMapOvr>
    <a:masterClrMapping/>
  </p:clrMapOvr>
  <p:transition spd="med" advClick="0" advTm="5000">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a:t>www.themegallery.com</a:t>
            </a:r>
          </a:p>
        </p:txBody>
      </p:sp>
      <p:sp>
        <p:nvSpPr>
          <p:cNvPr id="6" name="Footer Placeholder 5"/>
          <p:cNvSpPr>
            <a:spLocks noGrp="1"/>
          </p:cNvSpPr>
          <p:nvPr>
            <p:ph type="ftr" sz="quarter" idx="11"/>
          </p:nvPr>
        </p:nvSpPr>
        <p:spPr/>
        <p:txBody>
          <a:bodyPr/>
          <a:lstStyle>
            <a:lvl1pPr>
              <a:defRPr/>
            </a:lvl1pPr>
          </a:lstStyle>
          <a:p>
            <a:r>
              <a:rPr lang="en-US"/>
              <a:t>LOGO</a:t>
            </a:r>
          </a:p>
        </p:txBody>
      </p:sp>
      <p:sp>
        <p:nvSpPr>
          <p:cNvPr id="7" name="Slide Number Placeholder 6"/>
          <p:cNvSpPr>
            <a:spLocks noGrp="1"/>
          </p:cNvSpPr>
          <p:nvPr>
            <p:ph type="sldNum" sz="quarter" idx="12"/>
          </p:nvPr>
        </p:nvSpPr>
        <p:spPr/>
        <p:txBody>
          <a:bodyPr/>
          <a:lstStyle>
            <a:lvl1pPr>
              <a:defRPr/>
            </a:lvl1pPr>
          </a:lstStyle>
          <a:p>
            <a:fld id="{58C88137-DE33-4740-A5D8-CE872BA868E0}" type="slidenum">
              <a:rPr lang="en-US"/>
              <a:pPr/>
              <a:t>‹#›</a:t>
            </a:fld>
            <a:endParaRPr lang="en-US"/>
          </a:p>
        </p:txBody>
      </p:sp>
    </p:spTree>
  </p:cSld>
  <p:clrMapOvr>
    <a:masterClrMapping/>
  </p:clrMapOvr>
  <p:transition spd="med" advClick="0" advTm="5000">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a:t>www.themegallery.com</a:t>
            </a:r>
          </a:p>
        </p:txBody>
      </p:sp>
      <p:sp>
        <p:nvSpPr>
          <p:cNvPr id="6" name="Footer Placeholder 5"/>
          <p:cNvSpPr>
            <a:spLocks noGrp="1"/>
          </p:cNvSpPr>
          <p:nvPr>
            <p:ph type="ftr" sz="quarter" idx="11"/>
          </p:nvPr>
        </p:nvSpPr>
        <p:spPr/>
        <p:txBody>
          <a:bodyPr/>
          <a:lstStyle>
            <a:lvl1pPr>
              <a:defRPr/>
            </a:lvl1pPr>
          </a:lstStyle>
          <a:p>
            <a:r>
              <a:rPr lang="en-US"/>
              <a:t>LOGO</a:t>
            </a:r>
          </a:p>
        </p:txBody>
      </p:sp>
      <p:sp>
        <p:nvSpPr>
          <p:cNvPr id="7" name="Slide Number Placeholder 6"/>
          <p:cNvSpPr>
            <a:spLocks noGrp="1"/>
          </p:cNvSpPr>
          <p:nvPr>
            <p:ph type="sldNum" sz="quarter" idx="12"/>
          </p:nvPr>
        </p:nvSpPr>
        <p:spPr/>
        <p:txBody>
          <a:bodyPr/>
          <a:lstStyle>
            <a:lvl1pPr>
              <a:defRPr/>
            </a:lvl1pPr>
          </a:lstStyle>
          <a:p>
            <a:fld id="{44025FCA-4BB0-4C55-BDDD-DBAEB1D28D20}" type="slidenum">
              <a:rPr lang="en-US"/>
              <a:pPr/>
              <a:t>‹#›</a:t>
            </a:fld>
            <a:endParaRPr lang="en-US"/>
          </a:p>
        </p:txBody>
      </p:sp>
    </p:spTree>
  </p:cSld>
  <p:clrMapOvr>
    <a:masterClrMapping/>
  </p:clrMapOvr>
  <p:transition spd="med" advClick="0" advTm="5000">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gradFill rotWithShape="0">
          <a:gsLst>
            <a:gs pos="0">
              <a:schemeClr val="folHlink"/>
            </a:gs>
            <a:gs pos="100000">
              <a:schemeClr val="folHlink">
                <a:gamma/>
                <a:tint val="0"/>
                <a:invGamma/>
              </a:schemeClr>
            </a:gs>
          </a:gsLst>
          <a:lin ang="5400000" scaled="1"/>
        </a:gradFill>
        <a:effectLst/>
      </p:bgPr>
    </p:bg>
    <p:spTree>
      <p:nvGrpSpPr>
        <p:cNvPr id="1" name=""/>
        <p:cNvGrpSpPr/>
        <p:nvPr/>
      </p:nvGrpSpPr>
      <p:grpSpPr>
        <a:xfrm>
          <a:off x="0" y="0"/>
          <a:ext cx="0" cy="0"/>
          <a:chOff x="0" y="0"/>
          <a:chExt cx="0" cy="0"/>
        </a:xfrm>
      </p:grpSpPr>
      <p:sp>
        <p:nvSpPr>
          <p:cNvPr id="1077" name="Rectangle 53"/>
          <p:cNvSpPr>
            <a:spLocks noChangeArrowheads="1"/>
          </p:cNvSpPr>
          <p:nvPr/>
        </p:nvSpPr>
        <p:spPr bwMode="auto">
          <a:xfrm>
            <a:off x="228600" y="762000"/>
            <a:ext cx="8686800" cy="5848350"/>
          </a:xfrm>
          <a:prstGeom prst="rect">
            <a:avLst/>
          </a:prstGeom>
          <a:solidFill>
            <a:schemeClr val="bg1"/>
          </a:solidFill>
          <a:ln w="38100">
            <a:solidFill>
              <a:schemeClr val="tx1"/>
            </a:solidFill>
            <a:miter lim="800000"/>
            <a:headEnd/>
            <a:tailEnd/>
          </a:ln>
          <a:effectLst/>
        </p:spPr>
        <p:txBody>
          <a:bodyPr wrap="none" anchor="ctr"/>
          <a:lstStyle/>
          <a:p>
            <a:endParaRPr lang="en-US"/>
          </a:p>
        </p:txBody>
      </p:sp>
      <p:pic>
        <p:nvPicPr>
          <p:cNvPr id="1084" name="Picture 60" descr="04_back_b"/>
          <p:cNvPicPr>
            <a:picLocks noChangeAspect="1" noChangeArrowheads="1"/>
          </p:cNvPicPr>
          <p:nvPr/>
        </p:nvPicPr>
        <p:blipFill>
          <a:blip r:embed="rId14" cstate="print"/>
          <a:srcRect/>
          <a:stretch>
            <a:fillRect/>
          </a:stretch>
        </p:blipFill>
        <p:spPr bwMode="auto">
          <a:xfrm>
            <a:off x="4857750" y="762000"/>
            <a:ext cx="4057650" cy="5834063"/>
          </a:xfrm>
          <a:prstGeom prst="rect">
            <a:avLst/>
          </a:prstGeom>
          <a:noFill/>
        </p:spPr>
      </p:pic>
      <p:sp>
        <p:nvSpPr>
          <p:cNvPr id="1079" name="Rectangle 55"/>
          <p:cNvSpPr>
            <a:spLocks noChangeArrowheads="1"/>
          </p:cNvSpPr>
          <p:nvPr/>
        </p:nvSpPr>
        <p:spPr bwMode="white">
          <a:xfrm>
            <a:off x="5715000" y="6591300"/>
            <a:ext cx="3009900" cy="114300"/>
          </a:xfrm>
          <a:prstGeom prst="rect">
            <a:avLst/>
          </a:prstGeom>
          <a:solidFill>
            <a:schemeClr val="bg1"/>
          </a:solidFill>
          <a:ln w="9525">
            <a:noFill/>
            <a:miter lim="800000"/>
            <a:headEnd/>
            <a:tailEnd/>
          </a:ln>
          <a:effectLst/>
        </p:spPr>
        <p:txBody>
          <a:bodyPr wrap="none" anchor="ctr"/>
          <a:lstStyle/>
          <a:p>
            <a:endParaRPr lang="en-US"/>
          </a:p>
        </p:txBody>
      </p:sp>
      <p:sp>
        <p:nvSpPr>
          <p:cNvPr id="1027" name="Rectangle 3"/>
          <p:cNvSpPr>
            <a:spLocks noGrp="1" noChangeArrowheads="1"/>
          </p:cNvSpPr>
          <p:nvPr>
            <p:ph type="body" idx="1"/>
          </p:nvPr>
        </p:nvSpPr>
        <p:spPr bwMode="gray">
          <a:xfrm>
            <a:off x="457200" y="1295400"/>
            <a:ext cx="8229600" cy="49339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gray">
          <a:xfrm>
            <a:off x="5638800" y="6457950"/>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1">
                <a:solidFill>
                  <a:srgbClr val="5F5F5F"/>
                </a:solidFill>
                <a:latin typeface="+mn-lt"/>
              </a:defRPr>
            </a:lvl1pPr>
          </a:lstStyle>
          <a:p>
            <a:r>
              <a:rPr lang="en-US"/>
              <a:t>www.themegallery.com</a:t>
            </a:r>
          </a:p>
        </p:txBody>
      </p:sp>
      <p:sp>
        <p:nvSpPr>
          <p:cNvPr id="1029" name="Rectangle 5"/>
          <p:cNvSpPr>
            <a:spLocks noGrp="1" noChangeArrowheads="1"/>
          </p:cNvSpPr>
          <p:nvPr>
            <p:ph type="ftr" sz="quarter" idx="3"/>
          </p:nvPr>
        </p:nvSpPr>
        <p:spPr bwMode="gray">
          <a:xfrm>
            <a:off x="5791200" y="6353175"/>
            <a:ext cx="2895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2000" b="1" i="1">
                <a:solidFill>
                  <a:srgbClr val="CC3300"/>
                </a:solidFill>
              </a:defRPr>
            </a:lvl1pPr>
          </a:lstStyle>
          <a:p>
            <a:r>
              <a:rPr lang="en-US"/>
              <a:t>LOGO</a:t>
            </a:r>
          </a:p>
        </p:txBody>
      </p:sp>
      <p:sp>
        <p:nvSpPr>
          <p:cNvPr id="1030" name="Rectangle 6"/>
          <p:cNvSpPr>
            <a:spLocks noGrp="1" noChangeArrowheads="1"/>
          </p:cNvSpPr>
          <p:nvPr>
            <p:ph type="sldNum" sz="quarter" idx="4"/>
          </p:nvPr>
        </p:nvSpPr>
        <p:spPr bwMode="gray">
          <a:xfrm>
            <a:off x="381000" y="6305550"/>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a:solidFill>
                  <a:srgbClr val="000000"/>
                </a:solidFill>
                <a:latin typeface="+mn-lt"/>
              </a:defRPr>
            </a:lvl1pPr>
          </a:lstStyle>
          <a:p>
            <a:fld id="{7B3D8121-23DD-47C3-8934-7F45D3D7FFD3}" type="slidenum">
              <a:rPr lang="en-US"/>
              <a:pPr/>
              <a:t>‹#›</a:t>
            </a:fld>
            <a:endParaRPr lang="en-US"/>
          </a:p>
        </p:txBody>
      </p:sp>
      <p:sp>
        <p:nvSpPr>
          <p:cNvPr id="1026" name="Rectangle 2"/>
          <p:cNvSpPr>
            <a:spLocks noGrp="1" noChangeArrowheads="1"/>
          </p:cNvSpPr>
          <p:nvPr>
            <p:ph type="title"/>
          </p:nvPr>
        </p:nvSpPr>
        <p:spPr bwMode="black">
          <a:xfrm>
            <a:off x="228600" y="206375"/>
            <a:ext cx="8686800" cy="5635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pic>
        <p:nvPicPr>
          <p:cNvPr id="1087" name="Picture 63" descr="04_icon_f"/>
          <p:cNvPicPr>
            <a:picLocks noChangeAspect="1" noChangeArrowheads="1"/>
          </p:cNvPicPr>
          <p:nvPr/>
        </p:nvPicPr>
        <p:blipFill>
          <a:blip r:embed="rId15" cstate="print"/>
          <a:srcRect/>
          <a:stretch>
            <a:fillRect/>
          </a:stretch>
        </p:blipFill>
        <p:spPr bwMode="auto">
          <a:xfrm>
            <a:off x="381000" y="152400"/>
            <a:ext cx="1066800" cy="1066800"/>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advClick="0" advTm="5000">
    <p:wipe dir="r"/>
  </p:transition>
  <p:hf sldNum="0" hdr="0"/>
  <p:txStyles>
    <p:titleStyle>
      <a:lvl1pPr algn="ctr" rtl="0" eaLnBrk="1" fontAlgn="base" hangingPunct="1">
        <a:spcBef>
          <a:spcPct val="0"/>
        </a:spcBef>
        <a:spcAft>
          <a:spcPct val="0"/>
        </a:spcAft>
        <a:defRPr sz="2800" b="1">
          <a:solidFill>
            <a:schemeClr val="bg1"/>
          </a:solidFill>
          <a:latin typeface="+mj-lt"/>
          <a:ea typeface="+mj-ea"/>
          <a:cs typeface="+mj-cs"/>
        </a:defRPr>
      </a:lvl1pPr>
      <a:lvl2pPr algn="ctr" rtl="0" eaLnBrk="1" fontAlgn="base" hangingPunct="1">
        <a:spcBef>
          <a:spcPct val="0"/>
        </a:spcBef>
        <a:spcAft>
          <a:spcPct val="0"/>
        </a:spcAft>
        <a:defRPr sz="2800" b="1">
          <a:solidFill>
            <a:schemeClr val="bg1"/>
          </a:solidFill>
          <a:latin typeface="Verdana" pitchFamily="34" charset="0"/>
        </a:defRPr>
      </a:lvl2pPr>
      <a:lvl3pPr algn="ctr" rtl="0" eaLnBrk="1" fontAlgn="base" hangingPunct="1">
        <a:spcBef>
          <a:spcPct val="0"/>
        </a:spcBef>
        <a:spcAft>
          <a:spcPct val="0"/>
        </a:spcAft>
        <a:defRPr sz="2800" b="1">
          <a:solidFill>
            <a:schemeClr val="bg1"/>
          </a:solidFill>
          <a:latin typeface="Verdana" pitchFamily="34" charset="0"/>
        </a:defRPr>
      </a:lvl3pPr>
      <a:lvl4pPr algn="ctr" rtl="0" eaLnBrk="1" fontAlgn="base" hangingPunct="1">
        <a:spcBef>
          <a:spcPct val="0"/>
        </a:spcBef>
        <a:spcAft>
          <a:spcPct val="0"/>
        </a:spcAft>
        <a:defRPr sz="2800" b="1">
          <a:solidFill>
            <a:schemeClr val="bg1"/>
          </a:solidFill>
          <a:latin typeface="Verdana" pitchFamily="34" charset="0"/>
        </a:defRPr>
      </a:lvl4pPr>
      <a:lvl5pPr algn="ctr" rtl="0" eaLnBrk="1" fontAlgn="base" hangingPunct="1">
        <a:spcBef>
          <a:spcPct val="0"/>
        </a:spcBef>
        <a:spcAft>
          <a:spcPct val="0"/>
        </a:spcAft>
        <a:defRPr sz="2800" b="1">
          <a:solidFill>
            <a:schemeClr val="bg1"/>
          </a:solidFill>
          <a:latin typeface="Verdana" pitchFamily="34" charset="0"/>
        </a:defRPr>
      </a:lvl5pPr>
      <a:lvl6pPr marL="457200" algn="ctr" rtl="0" eaLnBrk="1" fontAlgn="base" hangingPunct="1">
        <a:spcBef>
          <a:spcPct val="0"/>
        </a:spcBef>
        <a:spcAft>
          <a:spcPct val="0"/>
        </a:spcAft>
        <a:defRPr sz="2800" b="1">
          <a:solidFill>
            <a:schemeClr val="bg1"/>
          </a:solidFill>
          <a:latin typeface="Verdana" pitchFamily="34" charset="0"/>
        </a:defRPr>
      </a:lvl6pPr>
      <a:lvl7pPr marL="914400" algn="ctr" rtl="0" eaLnBrk="1" fontAlgn="base" hangingPunct="1">
        <a:spcBef>
          <a:spcPct val="0"/>
        </a:spcBef>
        <a:spcAft>
          <a:spcPct val="0"/>
        </a:spcAft>
        <a:defRPr sz="2800" b="1">
          <a:solidFill>
            <a:schemeClr val="bg1"/>
          </a:solidFill>
          <a:latin typeface="Verdana" pitchFamily="34" charset="0"/>
        </a:defRPr>
      </a:lvl7pPr>
      <a:lvl8pPr marL="1371600" algn="ctr" rtl="0" eaLnBrk="1" fontAlgn="base" hangingPunct="1">
        <a:spcBef>
          <a:spcPct val="0"/>
        </a:spcBef>
        <a:spcAft>
          <a:spcPct val="0"/>
        </a:spcAft>
        <a:defRPr sz="2800" b="1">
          <a:solidFill>
            <a:schemeClr val="bg1"/>
          </a:solidFill>
          <a:latin typeface="Verdana" pitchFamily="34" charset="0"/>
        </a:defRPr>
      </a:lvl8pPr>
      <a:lvl9pPr marL="1828800" algn="ctr" rtl="0" eaLnBrk="1" fontAlgn="base" hangingPunct="1">
        <a:spcBef>
          <a:spcPct val="0"/>
        </a:spcBef>
        <a:spcAft>
          <a:spcPct val="0"/>
        </a:spcAft>
        <a:defRPr sz="2800" b="1">
          <a:solidFill>
            <a:schemeClr val="bg1"/>
          </a:solidFill>
          <a:latin typeface="Verdana" pitchFamily="34" charset="0"/>
        </a:defRPr>
      </a:lvl9pPr>
    </p:titleStyle>
    <p:bodyStyle>
      <a:lvl1pPr marL="342900" indent="-342900" algn="l" rtl="0" eaLnBrk="1" fontAlgn="base" hangingPunct="1">
        <a:spcBef>
          <a:spcPct val="20000"/>
        </a:spcBef>
        <a:spcAft>
          <a:spcPct val="0"/>
        </a:spcAft>
        <a:buClr>
          <a:schemeClr val="accent1"/>
        </a:buClr>
        <a:buFont typeface="Wingdings" pitchFamily="2" charset="2"/>
        <a:buChar char="v"/>
        <a:defRPr sz="2800" b="1">
          <a:solidFill>
            <a:schemeClr val="accent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Arial" charset="0"/>
        </a:defRPr>
      </a:lvl2pPr>
      <a:lvl3pPr marL="1143000" indent="-228600" algn="l" rtl="0" eaLnBrk="1" fontAlgn="base" hangingPunct="1">
        <a:spcBef>
          <a:spcPct val="20000"/>
        </a:spcBef>
        <a:spcAft>
          <a:spcPct val="0"/>
        </a:spcAft>
        <a:buClr>
          <a:schemeClr val="tx1"/>
        </a:buClr>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6" name="Rectangle 4"/>
          <p:cNvSpPr>
            <a:spLocks noGrp="1" noChangeArrowheads="1"/>
          </p:cNvSpPr>
          <p:nvPr>
            <p:ph type="ctrTitle"/>
          </p:nvPr>
        </p:nvSpPr>
        <p:spPr>
          <a:xfrm>
            <a:off x="381000" y="5562600"/>
            <a:ext cx="8229600" cy="685800"/>
          </a:xfrm>
        </p:spPr>
        <p:txBody>
          <a:bodyPr/>
          <a:lstStyle/>
          <a:p>
            <a:r>
              <a:rPr lang="en-US" sz="1800" dirty="0" err="1" smtClean="0"/>
              <a:t>Colegiul</a:t>
            </a:r>
            <a:r>
              <a:rPr lang="en-US" sz="1800" dirty="0" smtClean="0"/>
              <a:t> Na</a:t>
            </a:r>
            <a:r>
              <a:rPr lang="ro-RO" sz="1800" dirty="0" err="1" smtClean="0"/>
              <a:t>ţional</a:t>
            </a:r>
            <a:r>
              <a:rPr lang="ro-RO" sz="1800" dirty="0" smtClean="0"/>
              <a:t> de Informatică </a:t>
            </a:r>
            <a:r>
              <a:rPr lang="en-US" sz="1800" dirty="0" smtClean="0"/>
              <a:t>“ </a:t>
            </a:r>
            <a:r>
              <a:rPr lang="en-US" sz="1800" dirty="0" err="1" smtClean="0"/>
              <a:t>Traian</a:t>
            </a:r>
            <a:r>
              <a:rPr lang="en-US" sz="1800" dirty="0" smtClean="0"/>
              <a:t> </a:t>
            </a:r>
            <a:r>
              <a:rPr lang="en-US" sz="1800" dirty="0" err="1" smtClean="0"/>
              <a:t>Lalescu</a:t>
            </a:r>
            <a:r>
              <a:rPr lang="en-US" sz="1800" dirty="0" smtClean="0"/>
              <a:t>” </a:t>
            </a:r>
            <a:r>
              <a:rPr lang="en-US" sz="1800" dirty="0" err="1" smtClean="0"/>
              <a:t>Hunedoara</a:t>
            </a:r>
            <a:endParaRPr lang="en-US" sz="1800" b="0" dirty="0"/>
          </a:p>
        </p:txBody>
      </p:sp>
      <p:sp>
        <p:nvSpPr>
          <p:cNvPr id="100357" name="Rectangle 5"/>
          <p:cNvSpPr>
            <a:spLocks noGrp="1" noChangeArrowheads="1"/>
          </p:cNvSpPr>
          <p:nvPr>
            <p:ph type="subTitle" idx="1"/>
          </p:nvPr>
        </p:nvSpPr>
        <p:spPr>
          <a:xfrm>
            <a:off x="762000" y="2667000"/>
            <a:ext cx="4038600" cy="685800"/>
          </a:xfrm>
        </p:spPr>
        <p:txBody>
          <a:bodyPr/>
          <a:lstStyle/>
          <a:p>
            <a:r>
              <a:rPr lang="en-US" sz="2000" dirty="0" smtClean="0"/>
              <a:t>GRAFURI NEORIENTATE</a:t>
            </a:r>
          </a:p>
          <a:p>
            <a:r>
              <a:rPr lang="en-US" dirty="0"/>
              <a:t> </a:t>
            </a:r>
            <a:r>
              <a:rPr lang="en-US" dirty="0" smtClean="0"/>
              <a:t>      </a:t>
            </a:r>
            <a:r>
              <a:rPr lang="en-US" dirty="0" err="1" smtClean="0"/>
              <a:t>recapitulare</a:t>
            </a:r>
            <a:r>
              <a:rPr lang="en-US" dirty="0" smtClean="0"/>
              <a:t> </a:t>
            </a:r>
            <a:r>
              <a:rPr lang="en-US" dirty="0" err="1" smtClean="0"/>
              <a:t>teorie</a:t>
            </a:r>
            <a:endParaRPr lang="en-US" dirty="0"/>
          </a:p>
        </p:txBody>
      </p:sp>
      <p:sp>
        <p:nvSpPr>
          <p:cNvPr id="7" name="TextBox 6"/>
          <p:cNvSpPr txBox="1"/>
          <p:nvPr/>
        </p:nvSpPr>
        <p:spPr>
          <a:xfrm>
            <a:off x="3505200" y="6248400"/>
            <a:ext cx="2590800" cy="369332"/>
          </a:xfrm>
          <a:prstGeom prst="rect">
            <a:avLst/>
          </a:prstGeom>
          <a:solidFill>
            <a:schemeClr val="bg1"/>
          </a:solidFill>
        </p:spPr>
        <p:txBody>
          <a:bodyPr wrap="square" rtlCol="0">
            <a:spAutoFit/>
          </a:bodyPr>
          <a:lstStyle/>
          <a:p>
            <a:endParaRPr lang="en-US" dirty="0"/>
          </a:p>
        </p:txBody>
      </p:sp>
      <p:sp>
        <p:nvSpPr>
          <p:cNvPr id="2" name="CasetăText 1"/>
          <p:cNvSpPr txBox="1"/>
          <p:nvPr/>
        </p:nvSpPr>
        <p:spPr>
          <a:xfrm>
            <a:off x="990600" y="3657600"/>
            <a:ext cx="3200400" cy="584775"/>
          </a:xfrm>
          <a:prstGeom prst="rect">
            <a:avLst/>
          </a:prstGeom>
          <a:noFill/>
        </p:spPr>
        <p:txBody>
          <a:bodyPr wrap="square" rtlCol="0">
            <a:spAutoFit/>
          </a:bodyPr>
          <a:lstStyle/>
          <a:p>
            <a:pPr algn="l"/>
            <a:r>
              <a:rPr lang="ro-RO" sz="1600" dirty="0" smtClean="0"/>
              <a:t>Profesor :</a:t>
            </a:r>
          </a:p>
          <a:p>
            <a:pPr algn="l"/>
            <a:r>
              <a:rPr lang="ro-RO" sz="1600" dirty="0"/>
              <a:t> </a:t>
            </a:r>
            <a:r>
              <a:rPr lang="ro-RO" sz="1600" dirty="0" smtClean="0"/>
              <a:t>       </a:t>
            </a:r>
            <a:r>
              <a:rPr lang="en-US" sz="1600" dirty="0" err="1" smtClean="0"/>
              <a:t>Camelia</a:t>
            </a:r>
            <a:r>
              <a:rPr lang="en-US" sz="1600" dirty="0" smtClean="0"/>
              <a:t> </a:t>
            </a:r>
            <a:r>
              <a:rPr lang="ro-RO" sz="1600" dirty="0" smtClean="0"/>
              <a:t>SAVA  </a:t>
            </a:r>
            <a:endParaRPr lang="en-US" sz="1600" dirty="0" err="1" smtClean="0"/>
          </a:p>
        </p:txBody>
      </p:sp>
    </p:spTree>
  </p:cSld>
  <p:clrMapOvr>
    <a:masterClrMapping/>
  </p:clrMapOvr>
  <p:transition spd="med" advClick="0" advTm="5000">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r>
              <a:rPr lang="en-US" dirty="0"/>
              <a:t>GRAFURI NEORIENTATE</a:t>
            </a:r>
            <a:r>
              <a:rPr lang="ro-RO" dirty="0"/>
              <a:t> </a:t>
            </a:r>
            <a:endParaRPr lang="en-US" dirty="0"/>
          </a:p>
        </p:txBody>
      </p:sp>
      <p:sp>
        <p:nvSpPr>
          <p:cNvPr id="6" name="Date Placeholder 3"/>
          <p:cNvSpPr txBox="1">
            <a:spLocks/>
          </p:cNvSpPr>
          <p:nvPr/>
        </p:nvSpPr>
        <p:spPr bwMode="gray">
          <a:xfrm>
            <a:off x="5638800" y="6457950"/>
            <a:ext cx="3048000" cy="247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smtClean="0">
                <a:ln>
                  <a:noFill/>
                </a:ln>
                <a:solidFill>
                  <a:srgbClr val="5F5F5F"/>
                </a:solidFill>
                <a:effectLst/>
                <a:uLnTx/>
                <a:uFillTx/>
                <a:latin typeface="+mn-lt"/>
                <a:ea typeface="+mn-ea"/>
                <a:cs typeface="+mn-cs"/>
              </a:rPr>
              <a:t>C.N.I. </a:t>
            </a:r>
            <a:r>
              <a:rPr kumimoji="0" lang="en-US" sz="1000" b="1" i="0" u="none" strike="noStrike" kern="1200" cap="none" spc="0" normalizeH="0" baseline="0" noProof="0" dirty="0" err="1" smtClean="0">
                <a:ln>
                  <a:noFill/>
                </a:ln>
                <a:solidFill>
                  <a:srgbClr val="5F5F5F"/>
                </a:solidFill>
                <a:effectLst/>
                <a:uLnTx/>
                <a:uFillTx/>
                <a:latin typeface="+mn-lt"/>
                <a:ea typeface="+mn-ea"/>
                <a:cs typeface="+mn-cs"/>
              </a:rPr>
              <a:t>Traian</a:t>
            </a:r>
            <a:r>
              <a:rPr kumimoji="0" lang="en-US" sz="1000" b="1" i="0" u="none" strike="noStrike" kern="1200" cap="none" spc="0" normalizeH="0" baseline="0" noProof="0" dirty="0" smtClean="0">
                <a:ln>
                  <a:noFill/>
                </a:ln>
                <a:solidFill>
                  <a:srgbClr val="5F5F5F"/>
                </a:solidFill>
                <a:effectLst/>
                <a:uLnTx/>
                <a:uFillTx/>
                <a:latin typeface="+mn-lt"/>
                <a:ea typeface="+mn-ea"/>
                <a:cs typeface="+mn-cs"/>
              </a:rPr>
              <a:t> </a:t>
            </a:r>
            <a:r>
              <a:rPr kumimoji="0" lang="en-US" sz="1000" b="1" i="0" u="none" strike="noStrike" kern="1200" cap="none" spc="0" normalizeH="0" baseline="0" noProof="0" dirty="0" err="1" smtClean="0">
                <a:ln>
                  <a:noFill/>
                </a:ln>
                <a:solidFill>
                  <a:srgbClr val="5F5F5F"/>
                </a:solidFill>
                <a:effectLst/>
                <a:uLnTx/>
                <a:uFillTx/>
                <a:latin typeface="+mn-lt"/>
                <a:ea typeface="+mn-ea"/>
                <a:cs typeface="+mn-cs"/>
              </a:rPr>
              <a:t>Lalescu</a:t>
            </a:r>
            <a:r>
              <a:rPr kumimoji="0" lang="en-US" sz="1000" b="1" i="0" u="none" strike="noStrike" kern="1200" cap="none" spc="0" normalizeH="0" baseline="0" noProof="0" dirty="0" smtClean="0">
                <a:ln>
                  <a:noFill/>
                </a:ln>
                <a:solidFill>
                  <a:srgbClr val="5F5F5F"/>
                </a:solidFill>
                <a:effectLst/>
                <a:uLnTx/>
                <a:uFillTx/>
                <a:latin typeface="+mn-lt"/>
                <a:ea typeface="+mn-ea"/>
                <a:cs typeface="+mn-cs"/>
              </a:rPr>
              <a:t> </a:t>
            </a:r>
            <a:r>
              <a:rPr kumimoji="0" lang="en-US" sz="1000" b="1" i="0" u="none" strike="noStrike" kern="1200" cap="none" spc="0" normalizeH="0" baseline="0" noProof="0" dirty="0" err="1" smtClean="0">
                <a:ln>
                  <a:noFill/>
                </a:ln>
                <a:solidFill>
                  <a:srgbClr val="5F5F5F"/>
                </a:solidFill>
                <a:effectLst/>
                <a:uLnTx/>
                <a:uFillTx/>
                <a:latin typeface="+mn-lt"/>
                <a:ea typeface="+mn-ea"/>
                <a:cs typeface="+mn-cs"/>
              </a:rPr>
              <a:t>Hunedoara</a:t>
            </a:r>
            <a:endParaRPr kumimoji="0" lang="en-US" sz="1000" b="1" i="0" u="none" strike="noStrike" kern="1200" cap="none" spc="0" normalizeH="0" baseline="0" noProof="0" dirty="0" smtClean="0">
              <a:ln>
                <a:noFill/>
              </a:ln>
              <a:solidFill>
                <a:srgbClr val="5F5F5F"/>
              </a:solidFill>
              <a:effectLst/>
              <a:uLnTx/>
              <a:uFillTx/>
              <a:latin typeface="+mn-lt"/>
              <a:ea typeface="+mn-ea"/>
              <a:cs typeface="+mn-cs"/>
            </a:endParaRPr>
          </a:p>
        </p:txBody>
      </p:sp>
      <p:sp>
        <p:nvSpPr>
          <p:cNvPr id="2" name="CasetăText 1"/>
          <p:cNvSpPr txBox="1"/>
          <p:nvPr/>
        </p:nvSpPr>
        <p:spPr>
          <a:xfrm>
            <a:off x="609600" y="1219200"/>
            <a:ext cx="7924800" cy="2585323"/>
          </a:xfrm>
          <a:prstGeom prst="rect">
            <a:avLst/>
          </a:prstGeom>
          <a:noFill/>
        </p:spPr>
        <p:txBody>
          <a:bodyPr wrap="square" rtlCol="0">
            <a:spAutoFit/>
          </a:bodyPr>
          <a:lstStyle/>
          <a:p>
            <a:pPr algn="just"/>
            <a:r>
              <a:rPr lang="ro-RO" dirty="0"/>
              <a:t>Fie un graf G=(X,U) cu vârfurile X={x</a:t>
            </a:r>
            <a:r>
              <a:rPr lang="ro-RO" baseline="-25000" dirty="0"/>
              <a:t>1</a:t>
            </a:r>
            <a:r>
              <a:rPr lang="ro-RO" dirty="0"/>
              <a:t>, x</a:t>
            </a:r>
            <a:r>
              <a:rPr lang="ro-RO" baseline="-25000" dirty="0"/>
              <a:t>2</a:t>
            </a:r>
            <a:r>
              <a:rPr lang="ro-RO" dirty="0"/>
              <a:t>,…, </a:t>
            </a:r>
            <a:r>
              <a:rPr lang="ro-RO" dirty="0" err="1"/>
              <a:t>x</a:t>
            </a:r>
            <a:r>
              <a:rPr lang="ro-RO" baseline="-25000" dirty="0" err="1"/>
              <a:t>n</a:t>
            </a:r>
            <a:r>
              <a:rPr lang="ro-RO" dirty="0"/>
              <a:t>}.</a:t>
            </a:r>
          </a:p>
          <a:p>
            <a:pPr algn="just"/>
            <a:r>
              <a:rPr lang="ro-RO" b="1" dirty="0" smtClean="0"/>
              <a:t>        Definiţie</a:t>
            </a:r>
            <a:r>
              <a:rPr lang="ro-RO" b="1" dirty="0"/>
              <a:t>: </a:t>
            </a:r>
            <a:r>
              <a:rPr lang="ro-RO" dirty="0" smtClean="0"/>
              <a:t>Se </a:t>
            </a:r>
            <a:r>
              <a:rPr lang="ro-RO" dirty="0"/>
              <a:t>numeşte</a:t>
            </a:r>
            <a:r>
              <a:rPr lang="ro-RO" b="1" dirty="0"/>
              <a:t> lanţ</a:t>
            </a:r>
            <a:r>
              <a:rPr lang="ro-RO" dirty="0"/>
              <a:t> în graful </a:t>
            </a:r>
            <a:r>
              <a:rPr lang="ro-RO" dirty="0" smtClean="0"/>
              <a:t>G</a:t>
            </a:r>
            <a:r>
              <a:rPr lang="ro-RO" dirty="0"/>
              <a:t> =(X,U)</a:t>
            </a:r>
            <a:r>
              <a:rPr lang="ro-RO" dirty="0" smtClean="0"/>
              <a:t> </a:t>
            </a:r>
            <a:r>
              <a:rPr lang="ro-RO" dirty="0"/>
              <a:t>succesiunea de vârfuri L=[ x</a:t>
            </a:r>
            <a:r>
              <a:rPr lang="ro-RO" baseline="-25000" dirty="0"/>
              <a:t>i1</a:t>
            </a:r>
            <a:r>
              <a:rPr lang="ro-RO" dirty="0"/>
              <a:t>, x</a:t>
            </a:r>
            <a:r>
              <a:rPr lang="ro-RO" baseline="-25000" dirty="0"/>
              <a:t>i2</a:t>
            </a:r>
            <a:r>
              <a:rPr lang="ro-RO" dirty="0"/>
              <a:t>,…, </a:t>
            </a:r>
            <a:r>
              <a:rPr lang="ro-RO" dirty="0" err="1"/>
              <a:t>x</a:t>
            </a:r>
            <a:r>
              <a:rPr lang="ro-RO" baseline="-25000" dirty="0" err="1"/>
              <a:t>ik</a:t>
            </a:r>
            <a:r>
              <a:rPr lang="ro-RO" dirty="0"/>
              <a:t>] cu proprietatea că două vârfuri consecutive din L sunt adiacente, adică muchiile [ x</a:t>
            </a:r>
            <a:r>
              <a:rPr lang="ro-RO" baseline="-25000" dirty="0"/>
              <a:t>i1</a:t>
            </a:r>
            <a:r>
              <a:rPr lang="ro-RO" dirty="0"/>
              <a:t>, x</a:t>
            </a:r>
            <a:r>
              <a:rPr lang="ro-RO" baseline="-25000" dirty="0"/>
              <a:t>i2</a:t>
            </a:r>
            <a:r>
              <a:rPr lang="ro-RO" dirty="0"/>
              <a:t>], [</a:t>
            </a:r>
            <a:r>
              <a:rPr lang="ro-RO" dirty="0" err="1"/>
              <a:t>x</a:t>
            </a:r>
            <a:r>
              <a:rPr lang="ro-RO" baseline="-25000" dirty="0" err="1"/>
              <a:t>i2</a:t>
            </a:r>
            <a:r>
              <a:rPr lang="ro-RO" dirty="0"/>
              <a:t>,x</a:t>
            </a:r>
            <a:r>
              <a:rPr lang="ro-RO" baseline="-25000" dirty="0"/>
              <a:t>i3</a:t>
            </a:r>
            <a:r>
              <a:rPr lang="ro-RO" dirty="0"/>
              <a:t>] …[x</a:t>
            </a:r>
            <a:r>
              <a:rPr lang="ro-RO" baseline="-25000" dirty="0"/>
              <a:t>ik-1</a:t>
            </a:r>
            <a:r>
              <a:rPr lang="ro-RO" dirty="0"/>
              <a:t>,</a:t>
            </a:r>
            <a:r>
              <a:rPr lang="ro-RO" dirty="0" err="1"/>
              <a:t>x</a:t>
            </a:r>
            <a:r>
              <a:rPr lang="ro-RO" baseline="-25000" dirty="0" err="1"/>
              <a:t>ik</a:t>
            </a:r>
            <a:r>
              <a:rPr lang="ro-RO" dirty="0"/>
              <a:t>] sunt din </a:t>
            </a:r>
            <a:r>
              <a:rPr lang="ro-RO" dirty="0" smtClean="0"/>
              <a:t>U. </a:t>
            </a:r>
          </a:p>
          <a:p>
            <a:pPr algn="just"/>
            <a:r>
              <a:rPr lang="ro-RO" dirty="0" smtClean="0"/>
              <a:t>         Un </a:t>
            </a:r>
            <a:r>
              <a:rPr lang="ro-RO" b="1" dirty="0"/>
              <a:t>lanţ</a:t>
            </a:r>
            <a:r>
              <a:rPr lang="ro-RO" dirty="0"/>
              <a:t> este </a:t>
            </a:r>
            <a:r>
              <a:rPr lang="ro-RO" b="1" dirty="0"/>
              <a:t>elementar</a:t>
            </a:r>
            <a:r>
              <a:rPr lang="ro-RO" dirty="0"/>
              <a:t> dacă toate vârfurile sale sunt distincte. Altfel este </a:t>
            </a:r>
            <a:r>
              <a:rPr lang="ro-RO" b="1" dirty="0"/>
              <a:t>neelementar.</a:t>
            </a:r>
            <a:r>
              <a:rPr lang="ro-RO" dirty="0"/>
              <a:t> </a:t>
            </a:r>
            <a:endParaRPr lang="ro-RO" dirty="0" smtClean="0"/>
          </a:p>
          <a:p>
            <a:pPr algn="just"/>
            <a:endParaRPr lang="ro-RO" b="1" dirty="0" smtClean="0"/>
          </a:p>
          <a:p>
            <a:pPr algn="just"/>
            <a:r>
              <a:rPr lang="ro-RO" b="1" dirty="0" smtClean="0"/>
              <a:t>Exemplu</a:t>
            </a:r>
            <a:r>
              <a:rPr lang="ro-RO" b="1" dirty="0"/>
              <a:t>:</a:t>
            </a:r>
            <a:endParaRPr lang="ro-RO" dirty="0"/>
          </a:p>
          <a:p>
            <a:pPr algn="just"/>
            <a:endParaRPr lang="ro-RO" dirty="0"/>
          </a:p>
        </p:txBody>
      </p:sp>
      <p:pic>
        <p:nvPicPr>
          <p:cNvPr id="10" name="Image1"/>
          <p:cNvPicPr/>
          <p:nvPr/>
        </p:nvPicPr>
        <p:blipFill>
          <a:blip r:embed="rId2"/>
          <a:stretch>
            <a:fillRect/>
          </a:stretch>
        </p:blipFill>
        <p:spPr bwMode="auto">
          <a:xfrm>
            <a:off x="685800" y="3505200"/>
            <a:ext cx="3048000" cy="2314575"/>
          </a:xfrm>
          <a:prstGeom prst="rect">
            <a:avLst/>
          </a:prstGeom>
          <a:noFill/>
          <a:ln w="9525">
            <a:noFill/>
            <a:miter lim="800000"/>
            <a:headEnd/>
            <a:tailEnd/>
          </a:ln>
        </p:spPr>
      </p:pic>
      <p:sp>
        <p:nvSpPr>
          <p:cNvPr id="3" name="CasetăText 2"/>
          <p:cNvSpPr txBox="1"/>
          <p:nvPr/>
        </p:nvSpPr>
        <p:spPr>
          <a:xfrm>
            <a:off x="4343400" y="3505200"/>
            <a:ext cx="4038600" cy="646331"/>
          </a:xfrm>
          <a:prstGeom prst="rect">
            <a:avLst/>
          </a:prstGeom>
          <a:noFill/>
        </p:spPr>
        <p:txBody>
          <a:bodyPr wrap="square" rtlCol="0">
            <a:spAutoFit/>
          </a:bodyPr>
          <a:lstStyle/>
          <a:p>
            <a:pPr algn="l"/>
            <a:r>
              <a:rPr lang="ro-RO" dirty="0"/>
              <a:t>- lanţ elementar: 5-9-7-6-10</a:t>
            </a:r>
          </a:p>
          <a:p>
            <a:pPr algn="l"/>
            <a:r>
              <a:rPr lang="ro-RO" dirty="0"/>
              <a:t>- lanţ neelementar: </a:t>
            </a:r>
            <a:r>
              <a:rPr lang="ro-RO" dirty="0" smtClean="0"/>
              <a:t>5-9-7-6-7-2-6-7</a:t>
            </a:r>
            <a:endParaRPr lang="ro-RO" dirty="0"/>
          </a:p>
        </p:txBody>
      </p:sp>
      <p:sp>
        <p:nvSpPr>
          <p:cNvPr id="4" name="CasetăText 3"/>
          <p:cNvSpPr txBox="1"/>
          <p:nvPr/>
        </p:nvSpPr>
        <p:spPr>
          <a:xfrm>
            <a:off x="3962400" y="5124152"/>
            <a:ext cx="4419600" cy="923330"/>
          </a:xfrm>
          <a:prstGeom prst="rect">
            <a:avLst/>
          </a:prstGeom>
          <a:noFill/>
        </p:spPr>
        <p:txBody>
          <a:bodyPr wrap="square" rtlCol="0">
            <a:spAutoFit/>
          </a:bodyPr>
          <a:lstStyle/>
          <a:p>
            <a:pPr algn="ctr"/>
            <a:r>
              <a:rPr lang="ro-RO" dirty="0"/>
              <a:t>Numărul de muchii al unui lanţ reprezintă lungimea lanţului. </a:t>
            </a:r>
          </a:p>
          <a:p>
            <a:pPr algn="ctr"/>
            <a:endParaRPr lang="ro-RO" dirty="0"/>
          </a:p>
        </p:txBody>
      </p:sp>
    </p:spTree>
  </p:cSld>
  <p:clrMapOvr>
    <a:masterClrMapping/>
  </p:clrMapOvr>
  <p:transition spd="med" advClick="0" advTm="5000">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r>
              <a:rPr lang="en-US" dirty="0"/>
              <a:t>GRAFURI NEORIENTATE</a:t>
            </a:r>
            <a:r>
              <a:rPr lang="ro-RO" dirty="0"/>
              <a:t> </a:t>
            </a:r>
            <a:endParaRPr lang="en-US" dirty="0"/>
          </a:p>
        </p:txBody>
      </p:sp>
      <p:sp>
        <p:nvSpPr>
          <p:cNvPr id="6" name="Date Placeholder 3"/>
          <p:cNvSpPr txBox="1">
            <a:spLocks/>
          </p:cNvSpPr>
          <p:nvPr/>
        </p:nvSpPr>
        <p:spPr bwMode="gray">
          <a:xfrm>
            <a:off x="5638800" y="6457950"/>
            <a:ext cx="3048000" cy="247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smtClean="0">
                <a:ln>
                  <a:noFill/>
                </a:ln>
                <a:solidFill>
                  <a:srgbClr val="5F5F5F"/>
                </a:solidFill>
                <a:effectLst/>
                <a:uLnTx/>
                <a:uFillTx/>
                <a:latin typeface="+mn-lt"/>
                <a:ea typeface="+mn-ea"/>
                <a:cs typeface="+mn-cs"/>
              </a:rPr>
              <a:t>C.N.I. </a:t>
            </a:r>
            <a:r>
              <a:rPr kumimoji="0" lang="en-US" sz="1000" b="1" i="0" u="none" strike="noStrike" kern="1200" cap="none" spc="0" normalizeH="0" baseline="0" noProof="0" dirty="0" err="1" smtClean="0">
                <a:ln>
                  <a:noFill/>
                </a:ln>
                <a:solidFill>
                  <a:srgbClr val="5F5F5F"/>
                </a:solidFill>
                <a:effectLst/>
                <a:uLnTx/>
                <a:uFillTx/>
                <a:latin typeface="+mn-lt"/>
                <a:ea typeface="+mn-ea"/>
                <a:cs typeface="+mn-cs"/>
              </a:rPr>
              <a:t>Traian</a:t>
            </a:r>
            <a:r>
              <a:rPr kumimoji="0" lang="en-US" sz="1000" b="1" i="0" u="none" strike="noStrike" kern="1200" cap="none" spc="0" normalizeH="0" baseline="0" noProof="0" dirty="0" smtClean="0">
                <a:ln>
                  <a:noFill/>
                </a:ln>
                <a:solidFill>
                  <a:srgbClr val="5F5F5F"/>
                </a:solidFill>
                <a:effectLst/>
                <a:uLnTx/>
                <a:uFillTx/>
                <a:latin typeface="+mn-lt"/>
                <a:ea typeface="+mn-ea"/>
                <a:cs typeface="+mn-cs"/>
              </a:rPr>
              <a:t> </a:t>
            </a:r>
            <a:r>
              <a:rPr kumimoji="0" lang="en-US" sz="1000" b="1" i="0" u="none" strike="noStrike" kern="1200" cap="none" spc="0" normalizeH="0" baseline="0" noProof="0" dirty="0" err="1" smtClean="0">
                <a:ln>
                  <a:noFill/>
                </a:ln>
                <a:solidFill>
                  <a:srgbClr val="5F5F5F"/>
                </a:solidFill>
                <a:effectLst/>
                <a:uLnTx/>
                <a:uFillTx/>
                <a:latin typeface="+mn-lt"/>
                <a:ea typeface="+mn-ea"/>
                <a:cs typeface="+mn-cs"/>
              </a:rPr>
              <a:t>Lalescu</a:t>
            </a:r>
            <a:r>
              <a:rPr kumimoji="0" lang="en-US" sz="1000" b="1" i="0" u="none" strike="noStrike" kern="1200" cap="none" spc="0" normalizeH="0" baseline="0" noProof="0" dirty="0" smtClean="0">
                <a:ln>
                  <a:noFill/>
                </a:ln>
                <a:solidFill>
                  <a:srgbClr val="5F5F5F"/>
                </a:solidFill>
                <a:effectLst/>
                <a:uLnTx/>
                <a:uFillTx/>
                <a:latin typeface="+mn-lt"/>
                <a:ea typeface="+mn-ea"/>
                <a:cs typeface="+mn-cs"/>
              </a:rPr>
              <a:t> </a:t>
            </a:r>
            <a:r>
              <a:rPr kumimoji="0" lang="en-US" sz="1000" b="1" i="0" u="none" strike="noStrike" kern="1200" cap="none" spc="0" normalizeH="0" baseline="0" noProof="0" dirty="0" err="1" smtClean="0">
                <a:ln>
                  <a:noFill/>
                </a:ln>
                <a:solidFill>
                  <a:srgbClr val="5F5F5F"/>
                </a:solidFill>
                <a:effectLst/>
                <a:uLnTx/>
                <a:uFillTx/>
                <a:latin typeface="+mn-lt"/>
                <a:ea typeface="+mn-ea"/>
                <a:cs typeface="+mn-cs"/>
              </a:rPr>
              <a:t>Hunedoara</a:t>
            </a:r>
            <a:endParaRPr kumimoji="0" lang="en-US" sz="1000" b="1" i="0" u="none" strike="noStrike" kern="1200" cap="none" spc="0" normalizeH="0" baseline="0" noProof="0" dirty="0" smtClean="0">
              <a:ln>
                <a:noFill/>
              </a:ln>
              <a:solidFill>
                <a:srgbClr val="5F5F5F"/>
              </a:solidFill>
              <a:effectLst/>
              <a:uLnTx/>
              <a:uFillTx/>
              <a:latin typeface="+mn-lt"/>
              <a:ea typeface="+mn-ea"/>
              <a:cs typeface="+mn-cs"/>
            </a:endParaRPr>
          </a:p>
        </p:txBody>
      </p:sp>
      <p:sp>
        <p:nvSpPr>
          <p:cNvPr id="2" name="CasetăText 1"/>
          <p:cNvSpPr txBox="1"/>
          <p:nvPr/>
        </p:nvSpPr>
        <p:spPr>
          <a:xfrm>
            <a:off x="609600" y="1219200"/>
            <a:ext cx="7848600" cy="1477328"/>
          </a:xfrm>
          <a:prstGeom prst="rect">
            <a:avLst/>
          </a:prstGeom>
          <a:noFill/>
        </p:spPr>
        <p:txBody>
          <a:bodyPr wrap="square" rtlCol="0">
            <a:spAutoFit/>
          </a:bodyPr>
          <a:lstStyle/>
          <a:p>
            <a:pPr algn="just"/>
            <a:r>
              <a:rPr lang="ro-RO" b="1" dirty="0" smtClean="0"/>
              <a:t>         Definiţie</a:t>
            </a:r>
            <a:r>
              <a:rPr lang="ro-RO" b="1" dirty="0"/>
              <a:t>: </a:t>
            </a:r>
            <a:r>
              <a:rPr lang="ro-RO" dirty="0" smtClean="0"/>
              <a:t>Se </a:t>
            </a:r>
            <a:r>
              <a:rPr lang="ro-RO" dirty="0"/>
              <a:t>numeşte </a:t>
            </a:r>
            <a:r>
              <a:rPr lang="ro-RO" b="1" dirty="0"/>
              <a:t>ciclu </a:t>
            </a:r>
            <a:r>
              <a:rPr lang="ro-RO" dirty="0"/>
              <a:t>în G =(X,U)</a:t>
            </a:r>
            <a:r>
              <a:rPr lang="ro-RO" dirty="0" smtClean="0"/>
              <a:t> </a:t>
            </a:r>
            <a:r>
              <a:rPr lang="ro-RO" dirty="0"/>
              <a:t>un lanţ L pentru care x</a:t>
            </a:r>
            <a:r>
              <a:rPr lang="ro-RO" baseline="-25000" dirty="0"/>
              <a:t>i1</a:t>
            </a:r>
            <a:r>
              <a:rPr lang="ro-RO" dirty="0"/>
              <a:t>=</a:t>
            </a:r>
            <a:r>
              <a:rPr lang="ro-RO" dirty="0" err="1"/>
              <a:t>x</a:t>
            </a:r>
            <a:r>
              <a:rPr lang="ro-RO" baseline="-25000" dirty="0" err="1"/>
              <a:t>ik</a:t>
            </a:r>
            <a:r>
              <a:rPr lang="ro-RO" baseline="-25000" dirty="0"/>
              <a:t> </a:t>
            </a:r>
            <a:r>
              <a:rPr lang="ro-RO" dirty="0"/>
              <a:t>şi toate muchiile [x</a:t>
            </a:r>
            <a:r>
              <a:rPr lang="ro-RO" baseline="-25000" dirty="0"/>
              <a:t>i1</a:t>
            </a:r>
            <a:r>
              <a:rPr lang="ro-RO" dirty="0"/>
              <a:t>, x</a:t>
            </a:r>
            <a:r>
              <a:rPr lang="ro-RO" baseline="-25000" dirty="0"/>
              <a:t>i2</a:t>
            </a:r>
            <a:r>
              <a:rPr lang="ro-RO" dirty="0"/>
              <a:t>], [</a:t>
            </a:r>
            <a:r>
              <a:rPr lang="ro-RO" dirty="0" err="1"/>
              <a:t>x</a:t>
            </a:r>
            <a:r>
              <a:rPr lang="ro-RO" baseline="-25000" dirty="0" err="1"/>
              <a:t>i2</a:t>
            </a:r>
            <a:r>
              <a:rPr lang="ro-RO" dirty="0"/>
              <a:t>,x</a:t>
            </a:r>
            <a:r>
              <a:rPr lang="ro-RO" baseline="-25000" dirty="0"/>
              <a:t>i3</a:t>
            </a:r>
            <a:r>
              <a:rPr lang="ro-RO" dirty="0"/>
              <a:t>] …[</a:t>
            </a:r>
            <a:r>
              <a:rPr lang="ro-RO" dirty="0" err="1"/>
              <a:t>x</a:t>
            </a:r>
            <a:r>
              <a:rPr lang="ro-RO" baseline="-25000" dirty="0" err="1"/>
              <a:t>ik</a:t>
            </a:r>
            <a:r>
              <a:rPr lang="ro-RO" dirty="0" err="1"/>
              <a:t>-</a:t>
            </a:r>
            <a:r>
              <a:rPr lang="ro-RO" dirty="0"/>
              <a:t> 1,</a:t>
            </a:r>
            <a:r>
              <a:rPr lang="ro-RO" dirty="0" err="1"/>
              <a:t>x</a:t>
            </a:r>
            <a:r>
              <a:rPr lang="ro-RO" baseline="-25000" dirty="0" err="1"/>
              <a:t>ik</a:t>
            </a:r>
            <a:r>
              <a:rPr lang="ro-RO" dirty="0"/>
              <a:t>] sunt diferite două câte două. </a:t>
            </a:r>
          </a:p>
          <a:p>
            <a:pPr algn="just"/>
            <a:r>
              <a:rPr lang="ro-RO" dirty="0"/>
              <a:t>Se numeşte </a:t>
            </a:r>
            <a:r>
              <a:rPr lang="ro-RO" b="1" dirty="0"/>
              <a:t>ciclu elementar </a:t>
            </a:r>
            <a:r>
              <a:rPr lang="ro-RO" dirty="0"/>
              <a:t>un ciclu care are proprietatea că oricare două vârfuri ale sale c</a:t>
            </a:r>
            <a:r>
              <a:rPr lang="ro-RO" dirty="0" smtClean="0"/>
              <a:t>u </a:t>
            </a:r>
            <a:r>
              <a:rPr lang="ro-RO" dirty="0"/>
              <a:t>excepţia primului şi ultimului sunt diferite două câte două. Altfel se zice </a:t>
            </a:r>
            <a:r>
              <a:rPr lang="ro-RO" b="1" dirty="0"/>
              <a:t>neelementar</a:t>
            </a:r>
            <a:r>
              <a:rPr lang="ro-RO" dirty="0"/>
              <a:t>. </a:t>
            </a:r>
          </a:p>
        </p:txBody>
      </p:sp>
      <p:sp>
        <p:nvSpPr>
          <p:cNvPr id="4" name="CasetăText 3"/>
          <p:cNvSpPr txBox="1"/>
          <p:nvPr/>
        </p:nvSpPr>
        <p:spPr>
          <a:xfrm>
            <a:off x="4533900" y="3487261"/>
            <a:ext cx="4191000" cy="1477328"/>
          </a:xfrm>
          <a:prstGeom prst="rect">
            <a:avLst/>
          </a:prstGeom>
          <a:noFill/>
        </p:spPr>
        <p:txBody>
          <a:bodyPr wrap="square" rtlCol="0">
            <a:spAutoFit/>
          </a:bodyPr>
          <a:lstStyle/>
          <a:p>
            <a:pPr algn="l"/>
            <a:r>
              <a:rPr lang="ro-RO" b="1" dirty="0"/>
              <a:t>Exemplu:</a:t>
            </a:r>
            <a:endParaRPr lang="ro-RO" dirty="0"/>
          </a:p>
          <a:p>
            <a:pPr marL="285750" indent="-285750" algn="l">
              <a:buFontTx/>
              <a:buChar char="-"/>
            </a:pPr>
            <a:r>
              <a:rPr lang="ro-RO" dirty="0" smtClean="0"/>
              <a:t>ciclu </a:t>
            </a:r>
            <a:r>
              <a:rPr lang="ro-RO" dirty="0"/>
              <a:t>elementar: </a:t>
            </a:r>
            <a:r>
              <a:rPr lang="ro-RO" dirty="0" smtClean="0"/>
              <a:t>1-2-6-7-4-1</a:t>
            </a:r>
          </a:p>
          <a:p>
            <a:pPr algn="l"/>
            <a:r>
              <a:rPr lang="ro-RO" dirty="0" smtClean="0"/>
              <a:t>-    ciclu neelementar</a:t>
            </a:r>
            <a:r>
              <a:rPr lang="ro-RO" dirty="0"/>
              <a:t>: </a:t>
            </a:r>
            <a:r>
              <a:rPr lang="ro-RO" dirty="0" smtClean="0"/>
              <a:t>1-2-6-7-4-9-5-4-1</a:t>
            </a:r>
            <a:endParaRPr lang="ro-RO" dirty="0"/>
          </a:p>
          <a:p>
            <a:pPr algn="l"/>
            <a:endParaRPr lang="ro-RO" dirty="0"/>
          </a:p>
          <a:p>
            <a:pPr algn="l"/>
            <a:endParaRPr lang="ro-RO" dirty="0"/>
          </a:p>
        </p:txBody>
      </p:sp>
      <p:pic>
        <p:nvPicPr>
          <p:cNvPr id="51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130" y="2971800"/>
            <a:ext cx="3849770" cy="250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med" advClick="0" advTm="5000">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dirty="0"/>
              <a:t>GRAFURI NEORIENTATE</a:t>
            </a:r>
            <a:r>
              <a:rPr lang="ro-RO" dirty="0"/>
              <a:t> </a:t>
            </a:r>
          </a:p>
        </p:txBody>
      </p:sp>
      <p:sp>
        <p:nvSpPr>
          <p:cNvPr id="5" name="Substituent subsol 4"/>
          <p:cNvSpPr>
            <a:spLocks noGrp="1"/>
          </p:cNvSpPr>
          <p:nvPr>
            <p:ph type="ftr" sz="quarter" idx="11"/>
          </p:nvPr>
        </p:nvSpPr>
        <p:spPr>
          <a:xfrm>
            <a:off x="5562600" y="6477000"/>
            <a:ext cx="2895600" cy="244475"/>
          </a:xfrm>
        </p:spPr>
        <p:txBody>
          <a:bodyPr/>
          <a:lstStyle/>
          <a:p>
            <a:pPr lvl="0"/>
            <a:r>
              <a:rPr lang="en-US" sz="1000" i="0" dirty="0">
                <a:solidFill>
                  <a:srgbClr val="5F5F5F"/>
                </a:solidFill>
                <a:latin typeface="+mn-lt"/>
              </a:rPr>
              <a:t>C.N.I. </a:t>
            </a:r>
            <a:r>
              <a:rPr lang="en-US" sz="1000" i="0" dirty="0" err="1">
                <a:solidFill>
                  <a:srgbClr val="5F5F5F"/>
                </a:solidFill>
                <a:latin typeface="+mn-lt"/>
              </a:rPr>
              <a:t>Traian</a:t>
            </a:r>
            <a:r>
              <a:rPr lang="en-US" sz="1000" i="0" dirty="0">
                <a:solidFill>
                  <a:srgbClr val="5F5F5F"/>
                </a:solidFill>
                <a:latin typeface="+mn-lt"/>
              </a:rPr>
              <a:t> </a:t>
            </a:r>
            <a:r>
              <a:rPr lang="en-US" sz="1000" i="0" dirty="0" err="1">
                <a:solidFill>
                  <a:srgbClr val="5F5F5F"/>
                </a:solidFill>
                <a:latin typeface="+mn-lt"/>
              </a:rPr>
              <a:t>Lalescu</a:t>
            </a:r>
            <a:r>
              <a:rPr lang="en-US" sz="1000" i="0" dirty="0">
                <a:solidFill>
                  <a:srgbClr val="5F5F5F"/>
                </a:solidFill>
                <a:latin typeface="+mn-lt"/>
              </a:rPr>
              <a:t> </a:t>
            </a:r>
            <a:r>
              <a:rPr lang="en-US" sz="1000" i="0" dirty="0" err="1">
                <a:solidFill>
                  <a:srgbClr val="5F5F5F"/>
                </a:solidFill>
                <a:latin typeface="+mn-lt"/>
              </a:rPr>
              <a:t>Hunedoara</a:t>
            </a:r>
            <a:endParaRPr lang="en-US" sz="1000" i="0" dirty="0">
              <a:solidFill>
                <a:srgbClr val="5F5F5F"/>
              </a:solidFill>
              <a:latin typeface="+mn-lt"/>
            </a:endParaRPr>
          </a:p>
          <a:p>
            <a:endParaRPr lang="en-US" dirty="0"/>
          </a:p>
        </p:txBody>
      </p:sp>
      <p:sp>
        <p:nvSpPr>
          <p:cNvPr id="7" name="CasetăText 6"/>
          <p:cNvSpPr txBox="1"/>
          <p:nvPr/>
        </p:nvSpPr>
        <p:spPr>
          <a:xfrm>
            <a:off x="685800" y="1219200"/>
            <a:ext cx="8077200" cy="1477328"/>
          </a:xfrm>
          <a:prstGeom prst="rect">
            <a:avLst/>
          </a:prstGeom>
          <a:noFill/>
        </p:spPr>
        <p:txBody>
          <a:bodyPr wrap="square" rtlCol="0">
            <a:spAutoFit/>
          </a:bodyPr>
          <a:lstStyle/>
          <a:p>
            <a:pPr algn="l"/>
            <a:r>
              <a:rPr lang="ro-RO" b="1" dirty="0" smtClean="0"/>
              <a:t>         Definiţie</a:t>
            </a:r>
            <a:r>
              <a:rPr lang="ro-RO" b="1" dirty="0"/>
              <a:t>: </a:t>
            </a:r>
            <a:r>
              <a:rPr lang="ro-RO" dirty="0" smtClean="0"/>
              <a:t>Un </a:t>
            </a:r>
            <a:r>
              <a:rPr lang="ro-RO" dirty="0"/>
              <a:t>graf orientat G=(X,U) se numeşte </a:t>
            </a:r>
            <a:r>
              <a:rPr lang="ro-RO" b="1" dirty="0"/>
              <a:t>conex</a:t>
            </a:r>
            <a:r>
              <a:rPr lang="ro-RO" dirty="0"/>
              <a:t> dacă pentru oricare două vârfuri distincte x, y ⋲ X există un lanţ cu extremităţile x şi y</a:t>
            </a:r>
            <a:r>
              <a:rPr lang="ro-RO" dirty="0" smtClean="0"/>
              <a:t>.</a:t>
            </a:r>
          </a:p>
          <a:p>
            <a:pPr algn="l"/>
            <a:endParaRPr lang="ro-RO" b="1" dirty="0" smtClean="0"/>
          </a:p>
          <a:p>
            <a:pPr algn="l"/>
            <a:r>
              <a:rPr lang="ro-RO" b="1" dirty="0" smtClean="0"/>
              <a:t>Exemplu</a:t>
            </a:r>
            <a:r>
              <a:rPr lang="ro-RO" b="1" dirty="0"/>
              <a:t>:</a:t>
            </a:r>
            <a:endParaRPr lang="ro-RO" dirty="0"/>
          </a:p>
          <a:p>
            <a:pPr algn="l"/>
            <a:r>
              <a:rPr lang="ro-RO" dirty="0" smtClean="0"/>
              <a:t> </a:t>
            </a:r>
            <a:endParaRPr lang="ro-RO" dirty="0"/>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4875" y="1819364"/>
            <a:ext cx="1311275" cy="1509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CasetăText 7"/>
          <p:cNvSpPr txBox="1"/>
          <p:nvPr/>
        </p:nvSpPr>
        <p:spPr>
          <a:xfrm>
            <a:off x="631825" y="3328842"/>
            <a:ext cx="7848600" cy="1754326"/>
          </a:xfrm>
          <a:prstGeom prst="rect">
            <a:avLst/>
          </a:prstGeom>
          <a:noFill/>
        </p:spPr>
        <p:txBody>
          <a:bodyPr wrap="square" rtlCol="0">
            <a:spAutoFit/>
          </a:bodyPr>
          <a:lstStyle/>
          <a:p>
            <a:pPr algn="just"/>
            <a:r>
              <a:rPr lang="ro-RO" b="1" dirty="0" smtClean="0"/>
              <a:t>         Definiţie</a:t>
            </a:r>
            <a:r>
              <a:rPr lang="ro-RO" b="1" dirty="0"/>
              <a:t>: </a:t>
            </a:r>
            <a:r>
              <a:rPr lang="ro-RO" dirty="0" smtClean="0"/>
              <a:t>Se </a:t>
            </a:r>
            <a:r>
              <a:rPr lang="ro-RO" dirty="0"/>
              <a:t>numeşte </a:t>
            </a:r>
            <a:r>
              <a:rPr lang="ro-RO" b="1" dirty="0"/>
              <a:t>componentă conexă</a:t>
            </a:r>
            <a:r>
              <a:rPr lang="ro-RO" dirty="0"/>
              <a:t> a unui graf neorientat  G=(X,U) un subgraf conex al său maximal în raport cu această proprietate (oricare ar fi un vârf din subgraf, nu există un lanţ între acel vârf şi vârfurile care nu fac parte din subgraf). </a:t>
            </a:r>
            <a:endParaRPr lang="ro-RO" dirty="0" smtClean="0"/>
          </a:p>
          <a:p>
            <a:pPr algn="just"/>
            <a:r>
              <a:rPr lang="ro-RO" b="1" dirty="0" smtClean="0"/>
              <a:t>Exemplu</a:t>
            </a:r>
            <a:r>
              <a:rPr lang="ro-RO" b="1" dirty="0"/>
              <a:t>:</a:t>
            </a:r>
            <a:endParaRPr lang="ro-RO" dirty="0"/>
          </a:p>
          <a:p>
            <a:pPr algn="just"/>
            <a:endParaRPr lang="ro-RO" dirty="0"/>
          </a:p>
        </p:txBody>
      </p:sp>
      <p:pic>
        <p:nvPicPr>
          <p:cNvPr id="614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4876800"/>
            <a:ext cx="2124075"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CasetăText 8"/>
          <p:cNvSpPr txBox="1"/>
          <p:nvPr/>
        </p:nvSpPr>
        <p:spPr>
          <a:xfrm>
            <a:off x="4191000" y="4953000"/>
            <a:ext cx="3962400" cy="1200329"/>
          </a:xfrm>
          <a:prstGeom prst="rect">
            <a:avLst/>
          </a:prstGeom>
          <a:noFill/>
        </p:spPr>
        <p:txBody>
          <a:bodyPr wrap="square" rtlCol="0">
            <a:spAutoFit/>
          </a:bodyPr>
          <a:lstStyle/>
          <a:p>
            <a:pPr algn="l"/>
            <a:r>
              <a:rPr lang="ro-RO" dirty="0"/>
              <a:t>c</a:t>
            </a:r>
            <a:r>
              <a:rPr lang="ro-RO" dirty="0" smtClean="0"/>
              <a:t>omponenta conexă 1:    </a:t>
            </a:r>
            <a:r>
              <a:rPr lang="ro-RO" dirty="0" err="1" smtClean="0"/>
              <a:t>1</a:t>
            </a:r>
            <a:r>
              <a:rPr lang="ro-RO" dirty="0" smtClean="0"/>
              <a:t>, 2, 4, 5</a:t>
            </a:r>
          </a:p>
          <a:p>
            <a:pPr algn="l"/>
            <a:r>
              <a:rPr lang="ro-RO" dirty="0" smtClean="0"/>
              <a:t>componenta </a:t>
            </a:r>
            <a:r>
              <a:rPr lang="ro-RO" dirty="0"/>
              <a:t>conexă </a:t>
            </a:r>
            <a:r>
              <a:rPr lang="ro-RO" dirty="0" smtClean="0"/>
              <a:t>2:    3, 7</a:t>
            </a:r>
            <a:endParaRPr lang="ro-RO" dirty="0"/>
          </a:p>
          <a:p>
            <a:pPr algn="l"/>
            <a:r>
              <a:rPr lang="ro-RO" dirty="0" smtClean="0"/>
              <a:t>componenta </a:t>
            </a:r>
            <a:r>
              <a:rPr lang="ro-RO" dirty="0"/>
              <a:t>conexă </a:t>
            </a:r>
            <a:r>
              <a:rPr lang="ro-RO" dirty="0" smtClean="0"/>
              <a:t>3:    6 </a:t>
            </a:r>
            <a:endParaRPr lang="ro-RO" dirty="0"/>
          </a:p>
          <a:p>
            <a:pPr algn="l"/>
            <a:endParaRPr lang="ro-RO" dirty="0"/>
          </a:p>
        </p:txBody>
      </p:sp>
    </p:spTree>
    <p:extLst>
      <p:ext uri="{BB962C8B-B14F-4D97-AF65-F5344CB8AC3E}">
        <p14:creationId xmlns:p14="http://schemas.microsoft.com/office/powerpoint/2010/main" val="1982675242"/>
      </p:ext>
    </p:extLst>
  </p:cSld>
  <p:clrMapOvr>
    <a:masterClrMapping/>
  </p:clrMapOvr>
  <p:transition spd="med" advClick="0" advTm="5000">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dirty="0"/>
              <a:t>GRAFURI NEORIENTATE</a:t>
            </a:r>
            <a:r>
              <a:rPr lang="ro-RO" dirty="0"/>
              <a:t> </a:t>
            </a:r>
            <a:r>
              <a:rPr lang="ro-RO" dirty="0" smtClean="0"/>
              <a:t>-ARBORI</a:t>
            </a:r>
            <a:endParaRPr lang="ro-RO" dirty="0"/>
          </a:p>
        </p:txBody>
      </p:sp>
      <p:sp>
        <p:nvSpPr>
          <p:cNvPr id="3" name="Substituent dată 2"/>
          <p:cNvSpPr>
            <a:spLocks noGrp="1"/>
          </p:cNvSpPr>
          <p:nvPr>
            <p:ph type="dt" sz="half" idx="10"/>
          </p:nvPr>
        </p:nvSpPr>
        <p:spPr>
          <a:xfrm>
            <a:off x="5410200" y="6477000"/>
            <a:ext cx="2971800" cy="225425"/>
          </a:xfrm>
        </p:spPr>
        <p:txBody>
          <a:bodyPr/>
          <a:lstStyle/>
          <a:p>
            <a:pPr lvl="0"/>
            <a:r>
              <a:rPr lang="en-US" dirty="0"/>
              <a:t>C.N.I. </a:t>
            </a:r>
            <a:r>
              <a:rPr lang="en-US" dirty="0" err="1"/>
              <a:t>Traian</a:t>
            </a:r>
            <a:r>
              <a:rPr lang="en-US" dirty="0"/>
              <a:t> </a:t>
            </a:r>
            <a:r>
              <a:rPr lang="en-US" dirty="0" err="1"/>
              <a:t>Lalescu</a:t>
            </a:r>
            <a:r>
              <a:rPr lang="en-US" dirty="0"/>
              <a:t> </a:t>
            </a:r>
            <a:r>
              <a:rPr lang="en-US" dirty="0" err="1"/>
              <a:t>Hunedoara</a:t>
            </a:r>
            <a:endParaRPr lang="en-US" dirty="0"/>
          </a:p>
          <a:p>
            <a:endParaRPr lang="en-US" dirty="0"/>
          </a:p>
        </p:txBody>
      </p:sp>
      <p:sp>
        <p:nvSpPr>
          <p:cNvPr id="5" name="CasetăText 4"/>
          <p:cNvSpPr txBox="1"/>
          <p:nvPr/>
        </p:nvSpPr>
        <p:spPr>
          <a:xfrm>
            <a:off x="971550" y="1186934"/>
            <a:ext cx="7315200" cy="1200329"/>
          </a:xfrm>
          <a:prstGeom prst="rect">
            <a:avLst/>
          </a:prstGeom>
          <a:noFill/>
        </p:spPr>
        <p:txBody>
          <a:bodyPr wrap="square" rtlCol="0">
            <a:spAutoFit/>
          </a:bodyPr>
          <a:lstStyle/>
          <a:p>
            <a:pPr algn="l"/>
            <a:r>
              <a:rPr lang="ro-RO" b="1" dirty="0" smtClean="0"/>
              <a:t>Definiţie: </a:t>
            </a:r>
            <a:r>
              <a:rPr lang="ro-RO" dirty="0" smtClean="0"/>
              <a:t>Se numeşte </a:t>
            </a:r>
            <a:r>
              <a:rPr lang="ro-RO" b="1" dirty="0" smtClean="0"/>
              <a:t>arbore</a:t>
            </a:r>
            <a:r>
              <a:rPr lang="ro-RO" dirty="0" smtClean="0"/>
              <a:t> un graf conex şi fără cicluri.</a:t>
            </a:r>
          </a:p>
          <a:p>
            <a:pPr algn="l"/>
            <a:endParaRPr lang="ro-RO" b="1" dirty="0" smtClean="0"/>
          </a:p>
          <a:p>
            <a:pPr algn="l"/>
            <a:r>
              <a:rPr lang="ro-RO" b="1" dirty="0" smtClean="0"/>
              <a:t>Exemplu</a:t>
            </a:r>
            <a:r>
              <a:rPr lang="ro-RO" b="1" dirty="0"/>
              <a:t>:</a:t>
            </a:r>
            <a:endParaRPr lang="ro-RO" dirty="0"/>
          </a:p>
          <a:p>
            <a:pPr algn="l"/>
            <a:endParaRPr lang="ro-RO" dirty="0"/>
          </a:p>
        </p:txBody>
      </p:sp>
      <p:pic>
        <p:nvPicPr>
          <p:cNvPr id="6" name="Image1"/>
          <p:cNvPicPr/>
          <p:nvPr/>
        </p:nvPicPr>
        <p:blipFill>
          <a:blip r:embed="rId2"/>
          <a:stretch>
            <a:fillRect/>
          </a:stretch>
        </p:blipFill>
        <p:spPr bwMode="auto">
          <a:xfrm>
            <a:off x="3276600" y="1556267"/>
            <a:ext cx="1352550" cy="1415534"/>
          </a:xfrm>
          <a:prstGeom prst="rect">
            <a:avLst/>
          </a:prstGeom>
          <a:noFill/>
          <a:ln w="9525">
            <a:noFill/>
            <a:miter lim="800000"/>
            <a:headEnd/>
            <a:tailEnd/>
          </a:ln>
        </p:spPr>
      </p:pic>
      <p:sp>
        <p:nvSpPr>
          <p:cNvPr id="7" name="CasetăText 6"/>
          <p:cNvSpPr txBox="1"/>
          <p:nvPr/>
        </p:nvSpPr>
        <p:spPr>
          <a:xfrm>
            <a:off x="609600" y="3008828"/>
            <a:ext cx="7848600" cy="1477328"/>
          </a:xfrm>
          <a:prstGeom prst="rect">
            <a:avLst/>
          </a:prstGeom>
          <a:noFill/>
        </p:spPr>
        <p:txBody>
          <a:bodyPr wrap="square" rtlCol="0">
            <a:spAutoFit/>
          </a:bodyPr>
          <a:lstStyle/>
          <a:p>
            <a:pPr algn="l"/>
            <a:r>
              <a:rPr lang="ro-RO" dirty="0"/>
              <a:t>În cazul </a:t>
            </a:r>
            <a:r>
              <a:rPr lang="ro-RO" b="1" dirty="0"/>
              <a:t>arborilor cu rădăcină</a:t>
            </a:r>
            <a:r>
              <a:rPr lang="ro-RO" dirty="0"/>
              <a:t> se pune în evidenţă un vârf special al său numit rădăcină. Alegerea rădăcinii duce la aşezarea arborelui pe nivele</a:t>
            </a:r>
            <a:r>
              <a:rPr lang="ro-RO" dirty="0" smtClean="0"/>
              <a:t>.</a:t>
            </a:r>
          </a:p>
          <a:p>
            <a:pPr algn="l"/>
            <a:endParaRPr lang="ro-RO" dirty="0"/>
          </a:p>
          <a:p>
            <a:pPr algn="l"/>
            <a:r>
              <a:rPr lang="ro-RO" b="1" dirty="0"/>
              <a:t>Exemplu:</a:t>
            </a:r>
            <a:endParaRPr lang="ro-RO" dirty="0"/>
          </a:p>
          <a:p>
            <a:pPr algn="l"/>
            <a:endParaRPr lang="ro-RO"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3886200"/>
            <a:ext cx="4767263" cy="212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754971"/>
      </p:ext>
    </p:extLst>
  </p:cSld>
  <p:clrMapOvr>
    <a:masterClrMapping/>
  </p:clrMapOvr>
  <p:transition spd="med" advClick="0" advTm="5000">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dirty="0"/>
              <a:t>GRAFURI NEORIENTATE</a:t>
            </a:r>
            <a:r>
              <a:rPr lang="ro-RO" dirty="0"/>
              <a:t> -ARBORI</a:t>
            </a:r>
          </a:p>
        </p:txBody>
      </p:sp>
      <p:sp>
        <p:nvSpPr>
          <p:cNvPr id="3" name="Substituent dată 2"/>
          <p:cNvSpPr>
            <a:spLocks noGrp="1"/>
          </p:cNvSpPr>
          <p:nvPr>
            <p:ph type="dt" sz="half" idx="10"/>
          </p:nvPr>
        </p:nvSpPr>
        <p:spPr>
          <a:xfrm>
            <a:off x="5638800" y="6477000"/>
            <a:ext cx="2971800" cy="225425"/>
          </a:xfrm>
        </p:spPr>
        <p:txBody>
          <a:bodyPr/>
          <a:lstStyle/>
          <a:p>
            <a:pPr lvl="0"/>
            <a:r>
              <a:rPr lang="en-US" dirty="0"/>
              <a:t>C.N.I. </a:t>
            </a:r>
            <a:r>
              <a:rPr lang="en-US" dirty="0" err="1"/>
              <a:t>Traian</a:t>
            </a:r>
            <a:r>
              <a:rPr lang="en-US" dirty="0"/>
              <a:t> </a:t>
            </a:r>
            <a:r>
              <a:rPr lang="en-US" dirty="0" err="1"/>
              <a:t>Lalescu</a:t>
            </a:r>
            <a:r>
              <a:rPr lang="en-US" dirty="0"/>
              <a:t> </a:t>
            </a:r>
            <a:r>
              <a:rPr lang="en-US" dirty="0" err="1"/>
              <a:t>Hunedoara</a:t>
            </a:r>
            <a:endParaRPr lang="en-US" dirty="0"/>
          </a:p>
          <a:p>
            <a:endParaRPr lang="en-US" dirty="0"/>
          </a:p>
        </p:txBody>
      </p:sp>
      <p:sp>
        <p:nvSpPr>
          <p:cNvPr id="5" name="CasetăText 4"/>
          <p:cNvSpPr txBox="1"/>
          <p:nvPr/>
        </p:nvSpPr>
        <p:spPr>
          <a:xfrm>
            <a:off x="520700" y="990600"/>
            <a:ext cx="8229600" cy="5909310"/>
          </a:xfrm>
          <a:prstGeom prst="rect">
            <a:avLst/>
          </a:prstGeom>
          <a:noFill/>
        </p:spPr>
        <p:txBody>
          <a:bodyPr wrap="square" rtlCol="0">
            <a:spAutoFit/>
          </a:bodyPr>
          <a:lstStyle/>
          <a:p>
            <a:pPr algn="l"/>
            <a:r>
              <a:rPr lang="ro-RO" b="1" dirty="0" smtClean="0"/>
              <a:t>     Tatăl</a:t>
            </a:r>
            <a:r>
              <a:rPr lang="ro-RO" i="1" dirty="0" smtClean="0"/>
              <a:t> </a:t>
            </a:r>
            <a:r>
              <a:rPr lang="ro-RO" dirty="0"/>
              <a:t>unui nod este nodul adiacent cu acesta de pe nivelul anterior numit si ascendent direct.</a:t>
            </a:r>
            <a:r>
              <a:rPr lang="ro-RO" b="1" dirty="0"/>
              <a:t/>
            </a:r>
            <a:br>
              <a:rPr lang="ro-RO" b="1" dirty="0"/>
            </a:br>
            <a:r>
              <a:rPr lang="ro-RO" b="1" dirty="0"/>
              <a:t> </a:t>
            </a:r>
            <a:r>
              <a:rPr lang="ro-RO" b="1" dirty="0" smtClean="0"/>
              <a:t>    </a:t>
            </a:r>
            <a:r>
              <a:rPr lang="ro-RO" b="1" dirty="0"/>
              <a:t>Fiul </a:t>
            </a:r>
            <a:r>
              <a:rPr lang="ro-RO" dirty="0"/>
              <a:t>unui nod este nodul adiacent cu cel curent aflat pe nivelul </a:t>
            </a:r>
            <a:r>
              <a:rPr lang="ro-RO" dirty="0" smtClean="0"/>
              <a:t>următor</a:t>
            </a:r>
            <a:r>
              <a:rPr lang="ro-RO" dirty="0"/>
              <a:t>.</a:t>
            </a:r>
            <a:r>
              <a:rPr lang="ro-RO" b="1" dirty="0"/>
              <a:t/>
            </a:r>
            <a:br>
              <a:rPr lang="ro-RO" b="1" dirty="0"/>
            </a:br>
            <a:r>
              <a:rPr lang="ro-RO" b="1" dirty="0"/>
              <a:t>     </a:t>
            </a:r>
            <a:r>
              <a:rPr lang="ro-RO" dirty="0" smtClean="0"/>
              <a:t>Două </a:t>
            </a:r>
            <a:r>
              <a:rPr lang="ro-RO" dirty="0"/>
              <a:t>noduri care au </a:t>
            </a:r>
            <a:r>
              <a:rPr lang="ro-RO" dirty="0" smtClean="0"/>
              <a:t>acelaşi tată </a:t>
            </a:r>
            <a:r>
              <a:rPr lang="ro-RO" dirty="0"/>
              <a:t>se numesc </a:t>
            </a:r>
            <a:r>
              <a:rPr lang="ro-RO" b="1" dirty="0" smtClean="0"/>
              <a:t>fraţi.</a:t>
            </a:r>
          </a:p>
          <a:p>
            <a:pPr algn="l"/>
            <a:r>
              <a:rPr lang="ro-RO" dirty="0" smtClean="0"/>
              <a:t>     Nodurile </a:t>
            </a:r>
            <a:r>
              <a:rPr lang="ro-RO" dirty="0"/>
              <a:t>care nu au fii se numesc </a:t>
            </a:r>
            <a:r>
              <a:rPr lang="ro-RO" b="1" dirty="0"/>
              <a:t>noduri terminale </a:t>
            </a:r>
            <a:r>
              <a:rPr lang="ro-RO" dirty="0"/>
              <a:t>sau </a:t>
            </a:r>
            <a:r>
              <a:rPr lang="ro-RO" b="1" dirty="0"/>
              <a:t>frunze</a:t>
            </a:r>
            <a:r>
              <a:rPr lang="ro-RO" i="1" dirty="0"/>
              <a:t>.</a:t>
            </a:r>
            <a:r>
              <a:rPr lang="ro-RO" b="1" dirty="0"/>
              <a:t/>
            </a:r>
            <a:br>
              <a:rPr lang="ro-RO" b="1" dirty="0"/>
            </a:br>
            <a:endParaRPr lang="ro-RO" b="1" dirty="0" smtClean="0"/>
          </a:p>
          <a:p>
            <a:pPr algn="l"/>
            <a:r>
              <a:rPr lang="ro-RO" b="1" dirty="0" smtClean="0"/>
              <a:t>OBSERVATIE: </a:t>
            </a:r>
            <a:r>
              <a:rPr lang="ro-RO" dirty="0" smtClean="0"/>
              <a:t>Un </a:t>
            </a:r>
            <a:r>
              <a:rPr lang="ro-RO" dirty="0"/>
              <a:t>nod poate avea un singur </a:t>
            </a:r>
            <a:r>
              <a:rPr lang="ro-RO" dirty="0" smtClean="0"/>
              <a:t>tată </a:t>
            </a:r>
            <a:r>
              <a:rPr lang="ro-RO" dirty="0"/>
              <a:t>dar 0 sau mai </a:t>
            </a:r>
            <a:r>
              <a:rPr lang="ro-RO" dirty="0" smtClean="0"/>
              <a:t>mulţi </a:t>
            </a:r>
            <a:r>
              <a:rPr lang="ro-RO" dirty="0"/>
              <a:t>fii.</a:t>
            </a:r>
            <a:r>
              <a:rPr lang="ro-RO" b="1" dirty="0"/>
              <a:t/>
            </a:r>
            <a:br>
              <a:rPr lang="ro-RO" b="1" dirty="0"/>
            </a:br>
            <a:endParaRPr lang="ro-RO" b="1" dirty="0" smtClean="0"/>
          </a:p>
          <a:p>
            <a:pPr algn="l"/>
            <a:r>
              <a:rPr lang="ro-RO" dirty="0" smtClean="0"/>
              <a:t>Structura </a:t>
            </a:r>
            <a:r>
              <a:rPr lang="ro-RO" dirty="0"/>
              <a:t>unui arbore admite o </a:t>
            </a:r>
            <a:r>
              <a:rPr lang="ro-RO" b="1" dirty="0" smtClean="0"/>
              <a:t>definiţie recursivă </a:t>
            </a:r>
            <a:r>
              <a:rPr lang="ro-RO" dirty="0" smtClean="0"/>
              <a:t>adică </a:t>
            </a:r>
            <a:r>
              <a:rPr lang="ro-RO" dirty="0"/>
              <a:t>orice fiu al unui nod din arbore este la </a:t>
            </a:r>
            <a:r>
              <a:rPr lang="ro-RO" dirty="0" smtClean="0"/>
              <a:t>rândul său </a:t>
            </a:r>
            <a:r>
              <a:rPr lang="ro-RO" b="1" dirty="0"/>
              <a:t>arbore </a:t>
            </a:r>
            <a:r>
              <a:rPr lang="ro-RO" dirty="0"/>
              <a:t>(subarbore). </a:t>
            </a:r>
            <a:endParaRPr lang="ro-RO" dirty="0" smtClean="0"/>
          </a:p>
          <a:p>
            <a:pPr algn="l"/>
            <a:endParaRPr lang="ro-RO" dirty="0"/>
          </a:p>
          <a:p>
            <a:pPr algn="l"/>
            <a:r>
              <a:rPr lang="ro-RO" dirty="0"/>
              <a:t>Reprezentarea arborilor se face folosind </a:t>
            </a:r>
            <a:r>
              <a:rPr lang="ro-RO" b="1" dirty="0"/>
              <a:t>vectorul de </a:t>
            </a:r>
            <a:r>
              <a:rPr lang="ro-RO" b="1" dirty="0" smtClean="0"/>
              <a:t>taţi </a:t>
            </a:r>
            <a:r>
              <a:rPr lang="ro-RO" dirty="0"/>
              <a:t>cu </a:t>
            </a:r>
            <a:r>
              <a:rPr lang="ro-RO" dirty="0" smtClean="0"/>
              <a:t>semnificaţia </a:t>
            </a:r>
            <a:r>
              <a:rPr lang="ro-RO" dirty="0"/>
              <a:t>:</a:t>
            </a:r>
            <a:r>
              <a:rPr lang="ro-RO" b="1" dirty="0"/>
              <a:t/>
            </a:r>
            <a:br>
              <a:rPr lang="ro-RO" b="1" dirty="0"/>
            </a:br>
            <a:r>
              <a:rPr lang="ro-RO" b="1" dirty="0"/>
              <a:t>                       </a:t>
            </a:r>
            <a:r>
              <a:rPr lang="ro-RO" dirty="0"/>
              <a:t>t[i]=</a:t>
            </a:r>
            <a:r>
              <a:rPr lang="ro-RO" dirty="0" smtClean="0"/>
              <a:t>tatăl vârfului i</a:t>
            </a:r>
          </a:p>
          <a:p>
            <a:pPr algn="l"/>
            <a:r>
              <a:rPr lang="ro-RO" dirty="0" smtClean="0"/>
              <a:t>Observaţii</a:t>
            </a:r>
            <a:r>
              <a:rPr lang="ro-RO" dirty="0"/>
              <a:t>:</a:t>
            </a:r>
            <a:r>
              <a:rPr lang="ro-RO" b="1" dirty="0"/>
              <a:t/>
            </a:r>
            <a:br>
              <a:rPr lang="ro-RO" b="1" dirty="0"/>
            </a:br>
            <a:r>
              <a:rPr lang="ro-RO" b="1" dirty="0"/>
              <a:t> </a:t>
            </a:r>
            <a:r>
              <a:rPr lang="ro-RO" dirty="0" smtClean="0"/>
              <a:t>1) Rădăcina </a:t>
            </a:r>
            <a:r>
              <a:rPr lang="ro-RO" dirty="0"/>
              <a:t>este singurul nod care nu are </a:t>
            </a:r>
            <a:r>
              <a:rPr lang="ro-RO" dirty="0" smtClean="0"/>
              <a:t>tată </a:t>
            </a:r>
            <a:r>
              <a:rPr lang="ro-RO" dirty="0"/>
              <a:t>: t[r]=0;</a:t>
            </a:r>
            <a:r>
              <a:rPr lang="ro-RO" b="1" dirty="0"/>
              <a:t/>
            </a:r>
            <a:br>
              <a:rPr lang="ro-RO" b="1" dirty="0"/>
            </a:br>
            <a:r>
              <a:rPr lang="ro-RO" b="1" dirty="0"/>
              <a:t> </a:t>
            </a:r>
            <a:r>
              <a:rPr lang="ro-RO" dirty="0" smtClean="0"/>
              <a:t>2) Nodurile care </a:t>
            </a:r>
            <a:r>
              <a:rPr lang="ro-RO" dirty="0"/>
              <a:t>sunt </a:t>
            </a:r>
            <a:r>
              <a:rPr lang="ro-RO" dirty="0" smtClean="0"/>
              <a:t>fraţi </a:t>
            </a:r>
            <a:r>
              <a:rPr lang="ro-RO" dirty="0"/>
              <a:t>au </a:t>
            </a:r>
            <a:r>
              <a:rPr lang="ro-RO" dirty="0" smtClean="0"/>
              <a:t>acelaşi tată </a:t>
            </a:r>
            <a:r>
              <a:rPr lang="ro-RO" dirty="0"/>
              <a:t>deci au </a:t>
            </a:r>
            <a:r>
              <a:rPr lang="ro-RO" dirty="0" smtClean="0"/>
              <a:t>aceeaşi </a:t>
            </a:r>
            <a:r>
              <a:rPr lang="ro-RO" dirty="0"/>
              <a:t>valoare </a:t>
            </a:r>
            <a:r>
              <a:rPr lang="ro-RO" dirty="0" smtClean="0"/>
              <a:t>în </a:t>
            </a:r>
            <a:r>
              <a:rPr lang="ro-RO" dirty="0"/>
              <a:t>t[i];</a:t>
            </a:r>
            <a:r>
              <a:rPr lang="ro-RO" b="1" dirty="0"/>
              <a:t/>
            </a:r>
            <a:br>
              <a:rPr lang="ro-RO" b="1" dirty="0"/>
            </a:br>
            <a:r>
              <a:rPr lang="ro-RO" b="1" dirty="0"/>
              <a:t> </a:t>
            </a:r>
            <a:r>
              <a:rPr lang="ro-RO" dirty="0" smtClean="0"/>
              <a:t>3) Numărul </a:t>
            </a:r>
            <a:r>
              <a:rPr lang="ro-RO" dirty="0"/>
              <a:t>de fii ai unui nod este egal cu </a:t>
            </a:r>
            <a:r>
              <a:rPr lang="ro-RO" dirty="0" smtClean="0"/>
              <a:t>numărul </a:t>
            </a:r>
            <a:r>
              <a:rPr lang="ro-RO" dirty="0"/>
              <a:t>de </a:t>
            </a:r>
            <a:r>
              <a:rPr lang="ro-RO" dirty="0" smtClean="0"/>
              <a:t>apariţii </a:t>
            </a:r>
            <a:r>
              <a:rPr lang="ro-RO" dirty="0"/>
              <a:t>al nodului </a:t>
            </a:r>
            <a:r>
              <a:rPr lang="ro-RO" dirty="0" smtClean="0"/>
              <a:t>în </a:t>
            </a:r>
            <a:r>
              <a:rPr lang="ro-RO" dirty="0"/>
              <a:t>t;</a:t>
            </a:r>
            <a:r>
              <a:rPr lang="ro-RO" b="1" dirty="0"/>
              <a:t/>
            </a:r>
            <a:br>
              <a:rPr lang="ro-RO" b="1" dirty="0"/>
            </a:br>
            <a:r>
              <a:rPr lang="ro-RO" b="1" dirty="0"/>
              <a:t> </a:t>
            </a:r>
            <a:r>
              <a:rPr lang="ro-RO" dirty="0"/>
              <a:t>4</a:t>
            </a:r>
            <a:r>
              <a:rPr lang="ro-RO" dirty="0" smtClean="0"/>
              <a:t>) Frunzele </a:t>
            </a:r>
            <a:r>
              <a:rPr lang="ro-RO" dirty="0"/>
              <a:t>sunt nodurile care nu apar in vectorul de </a:t>
            </a:r>
            <a:r>
              <a:rPr lang="ro-RO" dirty="0" smtClean="0"/>
              <a:t>taţi</a:t>
            </a:r>
            <a:r>
              <a:rPr lang="ro-RO" dirty="0"/>
              <a:t>;</a:t>
            </a:r>
            <a:r>
              <a:rPr lang="ro-RO" b="1" dirty="0"/>
              <a:t/>
            </a:r>
            <a:br>
              <a:rPr lang="ro-RO" b="1" dirty="0"/>
            </a:br>
            <a:r>
              <a:rPr lang="ro-RO" b="1" dirty="0"/>
              <a:t> </a:t>
            </a:r>
            <a:r>
              <a:rPr lang="ro-RO" dirty="0"/>
              <a:t>5</a:t>
            </a:r>
            <a:r>
              <a:rPr lang="ro-RO" dirty="0" smtClean="0"/>
              <a:t>) Un lanţ </a:t>
            </a:r>
            <a:r>
              <a:rPr lang="ro-RO" dirty="0"/>
              <a:t>care </a:t>
            </a:r>
            <a:r>
              <a:rPr lang="ro-RO" dirty="0" smtClean="0"/>
              <a:t>pleacă </a:t>
            </a:r>
            <a:r>
              <a:rPr lang="ro-RO" dirty="0"/>
              <a:t>dintr-un nod dat se poate identifica folosind vectorul de </a:t>
            </a:r>
            <a:r>
              <a:rPr lang="ro-RO" dirty="0" smtClean="0"/>
              <a:t>taţi</a:t>
            </a:r>
            <a:r>
              <a:rPr lang="ro-RO" dirty="0"/>
              <a:t>;</a:t>
            </a:r>
            <a:r>
              <a:rPr lang="ro-RO" b="1" dirty="0"/>
              <a:t> </a:t>
            </a:r>
            <a:br>
              <a:rPr lang="ro-RO" b="1" dirty="0"/>
            </a:br>
            <a:endParaRPr lang="ro-RO" dirty="0"/>
          </a:p>
        </p:txBody>
      </p:sp>
    </p:spTree>
    <p:extLst>
      <p:ext uri="{BB962C8B-B14F-4D97-AF65-F5344CB8AC3E}">
        <p14:creationId xmlns:p14="http://schemas.microsoft.com/office/powerpoint/2010/main" val="2327349259"/>
      </p:ext>
    </p:extLst>
  </p:cSld>
  <p:clrMapOvr>
    <a:masterClrMapping/>
  </p:clrMapOvr>
  <p:transition spd="med" advClick="0" advTm="5000">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dirty="0"/>
              <a:t>GRAFURI NEORIENTATE</a:t>
            </a:r>
            <a:r>
              <a:rPr lang="ro-RO" dirty="0"/>
              <a:t> -ARBORI</a:t>
            </a:r>
          </a:p>
        </p:txBody>
      </p:sp>
      <p:sp>
        <p:nvSpPr>
          <p:cNvPr id="3" name="Substituent dată 2"/>
          <p:cNvSpPr>
            <a:spLocks noGrp="1"/>
          </p:cNvSpPr>
          <p:nvPr>
            <p:ph type="dt" sz="half" idx="10"/>
          </p:nvPr>
        </p:nvSpPr>
        <p:spPr>
          <a:xfrm>
            <a:off x="5638800" y="6477000"/>
            <a:ext cx="2971800" cy="225425"/>
          </a:xfrm>
        </p:spPr>
        <p:txBody>
          <a:bodyPr/>
          <a:lstStyle/>
          <a:p>
            <a:pPr lvl="0"/>
            <a:r>
              <a:rPr lang="en-US" dirty="0"/>
              <a:t>C.N.I. </a:t>
            </a:r>
            <a:r>
              <a:rPr lang="en-US" dirty="0" err="1"/>
              <a:t>Traian</a:t>
            </a:r>
            <a:r>
              <a:rPr lang="en-US" dirty="0"/>
              <a:t> </a:t>
            </a:r>
            <a:r>
              <a:rPr lang="en-US" dirty="0" err="1"/>
              <a:t>Lalescu</a:t>
            </a:r>
            <a:r>
              <a:rPr lang="en-US" dirty="0"/>
              <a:t> </a:t>
            </a:r>
            <a:r>
              <a:rPr lang="en-US" dirty="0" err="1"/>
              <a:t>Hunedoara</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143000"/>
            <a:ext cx="6477000" cy="2890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 name="Tabel 5"/>
          <p:cNvGraphicFramePr>
            <a:graphicFrameLocks noGrp="1"/>
          </p:cNvGraphicFramePr>
          <p:nvPr>
            <p:extLst>
              <p:ext uri="{D42A27DB-BD31-4B8C-83A1-F6EECF244321}">
                <p14:modId xmlns:p14="http://schemas.microsoft.com/office/powerpoint/2010/main" val="789417057"/>
              </p:ext>
            </p:extLst>
          </p:nvPr>
        </p:nvGraphicFramePr>
        <p:xfrm>
          <a:off x="1143000" y="4724400"/>
          <a:ext cx="6324598" cy="566420"/>
        </p:xfrm>
        <a:graphic>
          <a:graphicData uri="http://schemas.openxmlformats.org/drawingml/2006/table">
            <a:tbl>
              <a:tblPr>
                <a:tableStyleId>{5C22544A-7EE6-4342-B048-85BDC9FD1C3A}</a:tableStyleId>
              </a:tblPr>
              <a:tblGrid>
                <a:gridCol w="631935"/>
                <a:gridCol w="632591"/>
                <a:gridCol w="632591"/>
                <a:gridCol w="631935"/>
                <a:gridCol w="632591"/>
                <a:gridCol w="632591"/>
                <a:gridCol w="632591"/>
                <a:gridCol w="631935"/>
                <a:gridCol w="632591"/>
                <a:gridCol w="633247"/>
              </a:tblGrid>
              <a:tr h="269617">
                <a:tc>
                  <a:txBody>
                    <a:bodyPr/>
                    <a:lstStyle/>
                    <a:p>
                      <a:pPr algn="ctr">
                        <a:spcAft>
                          <a:spcPts val="0"/>
                        </a:spcAft>
                      </a:pPr>
                      <a:r>
                        <a:rPr lang="ro-RO" sz="1400" dirty="0">
                          <a:solidFill>
                            <a:srgbClr val="FF0000"/>
                          </a:solidFill>
                          <a:effectLst/>
                        </a:rPr>
                        <a:t>T=(</a:t>
                      </a:r>
                      <a:endParaRPr lang="ro-RO" sz="1200" dirty="0">
                        <a:solidFill>
                          <a:srgbClr val="FF0000"/>
                        </a:solidFill>
                        <a:effectLst/>
                        <a:latin typeface="Liberation Serif"/>
                        <a:ea typeface="SimSun"/>
                        <a:cs typeface="Mangal"/>
                      </a:endParaRPr>
                    </a:p>
                  </a:txBody>
                  <a:tcPr marL="34290" marR="34925" marT="34925" marB="34925"/>
                </a:tc>
                <a:tc>
                  <a:txBody>
                    <a:bodyPr/>
                    <a:lstStyle/>
                    <a:p>
                      <a:pPr algn="ctr">
                        <a:spcAft>
                          <a:spcPts val="0"/>
                        </a:spcAft>
                      </a:pPr>
                      <a:r>
                        <a:rPr lang="ro-RO" sz="1400" dirty="0">
                          <a:solidFill>
                            <a:srgbClr val="FF0000"/>
                          </a:solidFill>
                          <a:effectLst/>
                        </a:rPr>
                        <a:t>0,</a:t>
                      </a:r>
                      <a:endParaRPr lang="ro-RO" sz="1200" dirty="0">
                        <a:solidFill>
                          <a:srgbClr val="FF0000"/>
                        </a:solidFill>
                        <a:effectLst/>
                        <a:latin typeface="Liberation Serif"/>
                        <a:ea typeface="SimSun"/>
                        <a:cs typeface="Mangal"/>
                      </a:endParaRPr>
                    </a:p>
                  </a:txBody>
                  <a:tcPr marL="34290" marR="34925" marT="34925" marB="34925"/>
                </a:tc>
                <a:tc>
                  <a:txBody>
                    <a:bodyPr/>
                    <a:lstStyle/>
                    <a:p>
                      <a:pPr algn="ctr">
                        <a:spcAft>
                          <a:spcPts val="0"/>
                        </a:spcAft>
                      </a:pPr>
                      <a:r>
                        <a:rPr lang="ro-RO" sz="1400" dirty="0">
                          <a:solidFill>
                            <a:srgbClr val="FF0000"/>
                          </a:solidFill>
                          <a:effectLst/>
                        </a:rPr>
                        <a:t>1,</a:t>
                      </a:r>
                      <a:endParaRPr lang="ro-RO" sz="1200" dirty="0">
                        <a:solidFill>
                          <a:srgbClr val="FF0000"/>
                        </a:solidFill>
                        <a:effectLst/>
                        <a:latin typeface="Liberation Serif"/>
                        <a:ea typeface="SimSun"/>
                        <a:cs typeface="Mangal"/>
                      </a:endParaRPr>
                    </a:p>
                  </a:txBody>
                  <a:tcPr marL="34290" marR="34925" marT="34925" marB="34925"/>
                </a:tc>
                <a:tc>
                  <a:txBody>
                    <a:bodyPr/>
                    <a:lstStyle/>
                    <a:p>
                      <a:pPr algn="ctr">
                        <a:spcAft>
                          <a:spcPts val="0"/>
                        </a:spcAft>
                      </a:pPr>
                      <a:r>
                        <a:rPr lang="ro-RO" sz="1400" dirty="0">
                          <a:solidFill>
                            <a:srgbClr val="FF0000"/>
                          </a:solidFill>
                          <a:effectLst/>
                        </a:rPr>
                        <a:t>1,</a:t>
                      </a:r>
                      <a:endParaRPr lang="ro-RO" sz="1200" dirty="0">
                        <a:solidFill>
                          <a:srgbClr val="FF0000"/>
                        </a:solidFill>
                        <a:effectLst/>
                        <a:latin typeface="Liberation Serif"/>
                        <a:ea typeface="SimSun"/>
                        <a:cs typeface="Mangal"/>
                      </a:endParaRPr>
                    </a:p>
                  </a:txBody>
                  <a:tcPr marL="34290" marR="34925" marT="34925" marB="34925"/>
                </a:tc>
                <a:tc>
                  <a:txBody>
                    <a:bodyPr/>
                    <a:lstStyle/>
                    <a:p>
                      <a:pPr algn="ctr">
                        <a:spcAft>
                          <a:spcPts val="0"/>
                        </a:spcAft>
                      </a:pPr>
                      <a:r>
                        <a:rPr lang="ro-RO" sz="1400" dirty="0">
                          <a:solidFill>
                            <a:srgbClr val="FF0000"/>
                          </a:solidFill>
                          <a:effectLst/>
                        </a:rPr>
                        <a:t>1,</a:t>
                      </a:r>
                      <a:endParaRPr lang="ro-RO" sz="1200" dirty="0">
                        <a:solidFill>
                          <a:srgbClr val="FF0000"/>
                        </a:solidFill>
                        <a:effectLst/>
                        <a:latin typeface="Liberation Serif"/>
                        <a:ea typeface="SimSun"/>
                        <a:cs typeface="Mangal"/>
                      </a:endParaRPr>
                    </a:p>
                  </a:txBody>
                  <a:tcPr marL="34290" marR="34925" marT="34925" marB="34925"/>
                </a:tc>
                <a:tc>
                  <a:txBody>
                    <a:bodyPr/>
                    <a:lstStyle/>
                    <a:p>
                      <a:pPr algn="ctr">
                        <a:spcAft>
                          <a:spcPts val="0"/>
                        </a:spcAft>
                      </a:pPr>
                      <a:r>
                        <a:rPr lang="ro-RO" sz="1400" dirty="0">
                          <a:solidFill>
                            <a:srgbClr val="FF0000"/>
                          </a:solidFill>
                          <a:effectLst/>
                        </a:rPr>
                        <a:t>2,</a:t>
                      </a:r>
                      <a:endParaRPr lang="ro-RO" sz="1200" dirty="0">
                        <a:solidFill>
                          <a:srgbClr val="FF0000"/>
                        </a:solidFill>
                        <a:effectLst/>
                        <a:latin typeface="Liberation Serif"/>
                        <a:ea typeface="SimSun"/>
                        <a:cs typeface="Mangal"/>
                      </a:endParaRPr>
                    </a:p>
                  </a:txBody>
                  <a:tcPr marL="34290" marR="34925" marT="34925" marB="34925"/>
                </a:tc>
                <a:tc>
                  <a:txBody>
                    <a:bodyPr/>
                    <a:lstStyle/>
                    <a:p>
                      <a:pPr algn="ctr">
                        <a:spcAft>
                          <a:spcPts val="0"/>
                        </a:spcAft>
                      </a:pPr>
                      <a:r>
                        <a:rPr lang="ro-RO" sz="1400" dirty="0">
                          <a:solidFill>
                            <a:srgbClr val="FF0000"/>
                          </a:solidFill>
                          <a:effectLst/>
                        </a:rPr>
                        <a:t>2,</a:t>
                      </a:r>
                      <a:endParaRPr lang="ro-RO" sz="1200" dirty="0">
                        <a:solidFill>
                          <a:srgbClr val="FF0000"/>
                        </a:solidFill>
                        <a:effectLst/>
                        <a:latin typeface="Liberation Serif"/>
                        <a:ea typeface="SimSun"/>
                        <a:cs typeface="Mangal"/>
                      </a:endParaRPr>
                    </a:p>
                  </a:txBody>
                  <a:tcPr marL="34290" marR="34925" marT="34925" marB="34925"/>
                </a:tc>
                <a:tc>
                  <a:txBody>
                    <a:bodyPr/>
                    <a:lstStyle/>
                    <a:p>
                      <a:pPr algn="ctr">
                        <a:spcAft>
                          <a:spcPts val="0"/>
                        </a:spcAft>
                      </a:pPr>
                      <a:r>
                        <a:rPr lang="ro-RO" sz="1400" dirty="0">
                          <a:solidFill>
                            <a:srgbClr val="FF0000"/>
                          </a:solidFill>
                          <a:effectLst/>
                        </a:rPr>
                        <a:t>4,</a:t>
                      </a:r>
                      <a:endParaRPr lang="ro-RO" sz="1200" dirty="0">
                        <a:solidFill>
                          <a:srgbClr val="FF0000"/>
                        </a:solidFill>
                        <a:effectLst/>
                        <a:latin typeface="Liberation Serif"/>
                        <a:ea typeface="SimSun"/>
                        <a:cs typeface="Mangal"/>
                      </a:endParaRPr>
                    </a:p>
                  </a:txBody>
                  <a:tcPr marL="34290" marR="34925" marT="34925" marB="34925" anchor="ctr"/>
                </a:tc>
                <a:tc>
                  <a:txBody>
                    <a:bodyPr/>
                    <a:lstStyle/>
                    <a:p>
                      <a:pPr algn="ctr">
                        <a:spcAft>
                          <a:spcPts val="0"/>
                        </a:spcAft>
                      </a:pPr>
                      <a:r>
                        <a:rPr lang="ro-RO" sz="1400" dirty="0">
                          <a:solidFill>
                            <a:srgbClr val="FF0000"/>
                          </a:solidFill>
                          <a:effectLst/>
                        </a:rPr>
                        <a:t>7,</a:t>
                      </a:r>
                      <a:endParaRPr lang="ro-RO" sz="1200" dirty="0">
                        <a:solidFill>
                          <a:srgbClr val="FF0000"/>
                        </a:solidFill>
                        <a:effectLst/>
                        <a:latin typeface="Liberation Serif"/>
                        <a:ea typeface="SimSun"/>
                        <a:cs typeface="Mangal"/>
                      </a:endParaRPr>
                    </a:p>
                  </a:txBody>
                  <a:tcPr marL="34290" marR="34925" marT="34925" marB="34925"/>
                </a:tc>
                <a:tc>
                  <a:txBody>
                    <a:bodyPr/>
                    <a:lstStyle/>
                    <a:p>
                      <a:pPr algn="ctr">
                        <a:spcAft>
                          <a:spcPts val="0"/>
                        </a:spcAft>
                      </a:pPr>
                      <a:r>
                        <a:rPr lang="ro-RO" sz="1400" dirty="0">
                          <a:solidFill>
                            <a:srgbClr val="FF0000"/>
                          </a:solidFill>
                          <a:effectLst/>
                        </a:rPr>
                        <a:t>7)</a:t>
                      </a:r>
                      <a:endParaRPr lang="ro-RO" sz="1200" dirty="0">
                        <a:solidFill>
                          <a:srgbClr val="FF0000"/>
                        </a:solidFill>
                        <a:effectLst/>
                        <a:latin typeface="Liberation Serif"/>
                        <a:ea typeface="SimSun"/>
                        <a:cs typeface="Mangal"/>
                      </a:endParaRPr>
                    </a:p>
                  </a:txBody>
                  <a:tcPr marL="34290" marR="34925" marT="34925" marB="34925"/>
                </a:tc>
              </a:tr>
              <a:tr h="269617">
                <a:tc>
                  <a:txBody>
                    <a:bodyPr/>
                    <a:lstStyle/>
                    <a:p>
                      <a:pPr algn="ctr">
                        <a:spcAft>
                          <a:spcPts val="0"/>
                        </a:spcAft>
                      </a:pPr>
                      <a:r>
                        <a:rPr lang="ro-RO" sz="1400">
                          <a:effectLst/>
                        </a:rPr>
                        <a:t>Nod</a:t>
                      </a:r>
                      <a:endParaRPr lang="ro-RO" sz="1200">
                        <a:effectLst/>
                        <a:latin typeface="Liberation Serif"/>
                        <a:ea typeface="SimSun"/>
                        <a:cs typeface="Mangal"/>
                      </a:endParaRPr>
                    </a:p>
                  </a:txBody>
                  <a:tcPr marL="34290" marR="34925" marT="34925" marB="34925" anchor="ctr"/>
                </a:tc>
                <a:tc>
                  <a:txBody>
                    <a:bodyPr/>
                    <a:lstStyle/>
                    <a:p>
                      <a:pPr algn="ctr">
                        <a:spcAft>
                          <a:spcPts val="0"/>
                        </a:spcAft>
                      </a:pPr>
                      <a:r>
                        <a:rPr lang="ro-RO" sz="1400">
                          <a:effectLst/>
                        </a:rPr>
                        <a:t>1</a:t>
                      </a:r>
                      <a:endParaRPr lang="ro-RO" sz="1200">
                        <a:effectLst/>
                        <a:latin typeface="Liberation Serif"/>
                        <a:ea typeface="SimSun"/>
                        <a:cs typeface="Mangal"/>
                      </a:endParaRPr>
                    </a:p>
                  </a:txBody>
                  <a:tcPr marL="34290" marR="34925" marT="34925" marB="34925" anchor="ctr"/>
                </a:tc>
                <a:tc>
                  <a:txBody>
                    <a:bodyPr/>
                    <a:lstStyle/>
                    <a:p>
                      <a:pPr algn="ctr">
                        <a:spcAft>
                          <a:spcPts val="0"/>
                        </a:spcAft>
                      </a:pPr>
                      <a:r>
                        <a:rPr lang="ro-RO" sz="1400">
                          <a:effectLst/>
                        </a:rPr>
                        <a:t>2</a:t>
                      </a:r>
                      <a:endParaRPr lang="ro-RO" sz="1200">
                        <a:effectLst/>
                        <a:latin typeface="Liberation Serif"/>
                        <a:ea typeface="SimSun"/>
                        <a:cs typeface="Mangal"/>
                      </a:endParaRPr>
                    </a:p>
                  </a:txBody>
                  <a:tcPr marL="34290" marR="34925" marT="34925" marB="34925" anchor="ctr"/>
                </a:tc>
                <a:tc>
                  <a:txBody>
                    <a:bodyPr/>
                    <a:lstStyle/>
                    <a:p>
                      <a:pPr algn="ctr">
                        <a:spcAft>
                          <a:spcPts val="0"/>
                        </a:spcAft>
                      </a:pPr>
                      <a:r>
                        <a:rPr lang="ro-RO" sz="1400">
                          <a:effectLst/>
                        </a:rPr>
                        <a:t>3</a:t>
                      </a:r>
                      <a:endParaRPr lang="ro-RO" sz="1200">
                        <a:effectLst/>
                        <a:latin typeface="Liberation Serif"/>
                        <a:ea typeface="SimSun"/>
                        <a:cs typeface="Mangal"/>
                      </a:endParaRPr>
                    </a:p>
                  </a:txBody>
                  <a:tcPr marL="34290" marR="34925" marT="34925" marB="34925" anchor="ctr"/>
                </a:tc>
                <a:tc>
                  <a:txBody>
                    <a:bodyPr/>
                    <a:lstStyle/>
                    <a:p>
                      <a:pPr algn="ctr">
                        <a:spcAft>
                          <a:spcPts val="0"/>
                        </a:spcAft>
                      </a:pPr>
                      <a:r>
                        <a:rPr lang="ro-RO" sz="1400">
                          <a:effectLst/>
                        </a:rPr>
                        <a:t>4</a:t>
                      </a:r>
                      <a:endParaRPr lang="ro-RO" sz="1200">
                        <a:effectLst/>
                        <a:latin typeface="Liberation Serif"/>
                        <a:ea typeface="SimSun"/>
                        <a:cs typeface="Mangal"/>
                      </a:endParaRPr>
                    </a:p>
                  </a:txBody>
                  <a:tcPr marL="34290" marR="34925" marT="34925" marB="34925" anchor="ctr"/>
                </a:tc>
                <a:tc>
                  <a:txBody>
                    <a:bodyPr/>
                    <a:lstStyle/>
                    <a:p>
                      <a:pPr algn="ctr">
                        <a:spcAft>
                          <a:spcPts val="0"/>
                        </a:spcAft>
                      </a:pPr>
                      <a:r>
                        <a:rPr lang="ro-RO" sz="1400">
                          <a:effectLst/>
                        </a:rPr>
                        <a:t>5</a:t>
                      </a:r>
                      <a:endParaRPr lang="ro-RO" sz="1200">
                        <a:effectLst/>
                        <a:latin typeface="Liberation Serif"/>
                        <a:ea typeface="SimSun"/>
                        <a:cs typeface="Mangal"/>
                      </a:endParaRPr>
                    </a:p>
                  </a:txBody>
                  <a:tcPr marL="34290" marR="34925" marT="34925" marB="34925" anchor="ctr"/>
                </a:tc>
                <a:tc>
                  <a:txBody>
                    <a:bodyPr/>
                    <a:lstStyle/>
                    <a:p>
                      <a:pPr algn="ctr">
                        <a:spcAft>
                          <a:spcPts val="0"/>
                        </a:spcAft>
                      </a:pPr>
                      <a:r>
                        <a:rPr lang="ro-RO" sz="1400">
                          <a:effectLst/>
                        </a:rPr>
                        <a:t>6</a:t>
                      </a:r>
                      <a:endParaRPr lang="ro-RO" sz="1200">
                        <a:effectLst/>
                        <a:latin typeface="Liberation Serif"/>
                        <a:ea typeface="SimSun"/>
                        <a:cs typeface="Mangal"/>
                      </a:endParaRPr>
                    </a:p>
                  </a:txBody>
                  <a:tcPr marL="34290" marR="34925" marT="34925" marB="34925" anchor="ctr"/>
                </a:tc>
                <a:tc>
                  <a:txBody>
                    <a:bodyPr/>
                    <a:lstStyle/>
                    <a:p>
                      <a:pPr algn="ctr">
                        <a:spcAft>
                          <a:spcPts val="0"/>
                        </a:spcAft>
                      </a:pPr>
                      <a:r>
                        <a:rPr lang="ro-RO" sz="1400">
                          <a:effectLst/>
                        </a:rPr>
                        <a:t>7</a:t>
                      </a:r>
                      <a:endParaRPr lang="ro-RO" sz="1200">
                        <a:effectLst/>
                        <a:latin typeface="Liberation Serif"/>
                        <a:ea typeface="SimSun"/>
                        <a:cs typeface="Mangal"/>
                      </a:endParaRPr>
                    </a:p>
                  </a:txBody>
                  <a:tcPr marL="34290" marR="34925" marT="34925" marB="34925" anchor="ctr"/>
                </a:tc>
                <a:tc>
                  <a:txBody>
                    <a:bodyPr/>
                    <a:lstStyle/>
                    <a:p>
                      <a:pPr algn="ctr">
                        <a:spcAft>
                          <a:spcPts val="0"/>
                        </a:spcAft>
                      </a:pPr>
                      <a:r>
                        <a:rPr lang="ro-RO" sz="1400">
                          <a:effectLst/>
                        </a:rPr>
                        <a:t>8</a:t>
                      </a:r>
                      <a:endParaRPr lang="ro-RO" sz="1200">
                        <a:effectLst/>
                        <a:latin typeface="Liberation Serif"/>
                        <a:ea typeface="SimSun"/>
                        <a:cs typeface="Mangal"/>
                      </a:endParaRPr>
                    </a:p>
                  </a:txBody>
                  <a:tcPr marL="34290" marR="34925" marT="34925" marB="34925" anchor="ctr"/>
                </a:tc>
                <a:tc>
                  <a:txBody>
                    <a:bodyPr/>
                    <a:lstStyle/>
                    <a:p>
                      <a:pPr algn="ctr">
                        <a:spcAft>
                          <a:spcPts val="0"/>
                        </a:spcAft>
                      </a:pPr>
                      <a:r>
                        <a:rPr lang="ro-RO" sz="1400" dirty="0">
                          <a:effectLst/>
                        </a:rPr>
                        <a:t>9</a:t>
                      </a:r>
                      <a:endParaRPr lang="ro-RO" sz="1200" dirty="0">
                        <a:effectLst/>
                        <a:latin typeface="Liberation Serif"/>
                        <a:ea typeface="SimSun"/>
                        <a:cs typeface="Mangal"/>
                      </a:endParaRPr>
                    </a:p>
                  </a:txBody>
                  <a:tcPr marL="34290" marR="34925" marT="34925" marB="34925" anchor="ctr"/>
                </a:tc>
              </a:tr>
            </a:tbl>
          </a:graphicData>
        </a:graphic>
      </p:graphicFrame>
      <p:sp>
        <p:nvSpPr>
          <p:cNvPr id="7" name="CasetăText 6"/>
          <p:cNvSpPr txBox="1"/>
          <p:nvPr/>
        </p:nvSpPr>
        <p:spPr>
          <a:xfrm>
            <a:off x="609600" y="4033170"/>
            <a:ext cx="2590800" cy="369332"/>
          </a:xfrm>
          <a:prstGeom prst="rect">
            <a:avLst/>
          </a:prstGeom>
          <a:noFill/>
        </p:spPr>
        <p:txBody>
          <a:bodyPr wrap="square" rtlCol="0">
            <a:spAutoFit/>
          </a:bodyPr>
          <a:lstStyle/>
          <a:p>
            <a:pPr algn="l"/>
            <a:r>
              <a:rPr lang="ro-RO" dirty="0"/>
              <a:t>vectorul de </a:t>
            </a:r>
            <a:r>
              <a:rPr lang="ro-RO" dirty="0" smtClean="0"/>
              <a:t>taţi</a:t>
            </a:r>
            <a:r>
              <a:rPr lang="ro-RO" b="1" dirty="0" smtClean="0"/>
              <a:t>:</a:t>
            </a:r>
            <a:endParaRPr lang="ro-RO" dirty="0"/>
          </a:p>
        </p:txBody>
      </p:sp>
    </p:spTree>
    <p:extLst>
      <p:ext uri="{BB962C8B-B14F-4D97-AF65-F5344CB8AC3E}">
        <p14:creationId xmlns:p14="http://schemas.microsoft.com/office/powerpoint/2010/main" val="1286858140"/>
      </p:ext>
    </p:extLst>
  </p:cSld>
  <p:clrMapOvr>
    <a:masterClrMapping/>
  </p:clrMapOvr>
  <p:transition spd="med" advClick="0" advTm="5000">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dirty="0"/>
              <a:t>GRAFURI NEORIENTATE</a:t>
            </a:r>
            <a:r>
              <a:rPr lang="ro-RO" dirty="0"/>
              <a:t> -ARBORI</a:t>
            </a:r>
          </a:p>
        </p:txBody>
      </p:sp>
      <p:sp>
        <p:nvSpPr>
          <p:cNvPr id="3" name="Substituent dată 2"/>
          <p:cNvSpPr>
            <a:spLocks noGrp="1"/>
          </p:cNvSpPr>
          <p:nvPr>
            <p:ph type="dt" sz="half" idx="10"/>
          </p:nvPr>
        </p:nvSpPr>
        <p:spPr>
          <a:xfrm>
            <a:off x="5410200" y="6480175"/>
            <a:ext cx="3048000" cy="301625"/>
          </a:xfrm>
        </p:spPr>
        <p:txBody>
          <a:bodyPr/>
          <a:lstStyle/>
          <a:p>
            <a:pPr lvl="0"/>
            <a:r>
              <a:rPr lang="en-US" dirty="0"/>
              <a:t>C.N.I. </a:t>
            </a:r>
            <a:r>
              <a:rPr lang="en-US" dirty="0" err="1"/>
              <a:t>Traian</a:t>
            </a:r>
            <a:r>
              <a:rPr lang="en-US" dirty="0"/>
              <a:t> </a:t>
            </a:r>
            <a:r>
              <a:rPr lang="en-US" dirty="0" err="1"/>
              <a:t>Lalescu</a:t>
            </a:r>
            <a:r>
              <a:rPr lang="en-US" dirty="0"/>
              <a:t> </a:t>
            </a:r>
            <a:r>
              <a:rPr lang="en-US" dirty="0" err="1"/>
              <a:t>Hunedoara</a:t>
            </a:r>
            <a:endParaRPr lang="en-US" dirty="0"/>
          </a:p>
        </p:txBody>
      </p:sp>
      <p:sp>
        <p:nvSpPr>
          <p:cNvPr id="5" name="CasetăText 4"/>
          <p:cNvSpPr txBox="1"/>
          <p:nvPr/>
        </p:nvSpPr>
        <p:spPr>
          <a:xfrm>
            <a:off x="609600" y="1066800"/>
            <a:ext cx="8001000" cy="2308324"/>
          </a:xfrm>
          <a:prstGeom prst="rect">
            <a:avLst/>
          </a:prstGeom>
          <a:noFill/>
        </p:spPr>
        <p:txBody>
          <a:bodyPr wrap="square" rtlCol="0">
            <a:spAutoFit/>
          </a:bodyPr>
          <a:lstStyle/>
          <a:p>
            <a:pPr algn="just"/>
            <a:r>
              <a:rPr lang="ro-RO" b="1" dirty="0" smtClean="0"/>
              <a:t>         Definiţie</a:t>
            </a:r>
            <a:r>
              <a:rPr lang="ro-RO" dirty="0"/>
              <a:t>:  Un </a:t>
            </a:r>
            <a:r>
              <a:rPr lang="ro-RO" b="1" dirty="0"/>
              <a:t>arbore binar</a:t>
            </a:r>
            <a:r>
              <a:rPr lang="ro-RO" dirty="0"/>
              <a:t> este o mulţime finită de noduri care este fie vidă, fie reprezintă un arbore ordonat în care fiecare nod are cel mult doi descendenţi.</a:t>
            </a:r>
          </a:p>
          <a:p>
            <a:pPr algn="just"/>
            <a:r>
              <a:rPr lang="ro-RO" dirty="0"/>
              <a:t>  </a:t>
            </a:r>
            <a:r>
              <a:rPr lang="ro-RO" dirty="0" smtClean="0"/>
              <a:t>   Un </a:t>
            </a:r>
            <a:r>
              <a:rPr lang="ro-RO" dirty="0"/>
              <a:t>arbore binar conţine </a:t>
            </a:r>
            <a:r>
              <a:rPr lang="ro-RO" b="1" dirty="0"/>
              <a:t>cel mult </a:t>
            </a:r>
            <a:r>
              <a:rPr lang="ro-RO" dirty="0"/>
              <a:t>doi subarbori, pe care îi numim </a:t>
            </a:r>
            <a:r>
              <a:rPr lang="ro-RO" b="1" dirty="0"/>
              <a:t>subarbore stâng</a:t>
            </a:r>
            <a:r>
              <a:rPr lang="ro-RO" dirty="0"/>
              <a:t>, respectiv </a:t>
            </a:r>
            <a:r>
              <a:rPr lang="ro-RO" b="1" dirty="0"/>
              <a:t>subarbore drept</a:t>
            </a:r>
            <a:r>
              <a:rPr lang="ro-RO" dirty="0" smtClean="0"/>
              <a:t>.</a:t>
            </a:r>
          </a:p>
          <a:p>
            <a:pPr algn="just"/>
            <a:endParaRPr lang="ro-RO" dirty="0"/>
          </a:p>
          <a:p>
            <a:pPr algn="just"/>
            <a:r>
              <a:rPr lang="ro-RO" b="1" dirty="0"/>
              <a:t>Exemplu:</a:t>
            </a:r>
            <a:endParaRPr lang="ro-RO" dirty="0"/>
          </a:p>
          <a:p>
            <a:pPr algn="just"/>
            <a:endParaRPr lang="ro-RO"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2544128"/>
            <a:ext cx="2743200" cy="1971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asetăText 5"/>
          <p:cNvSpPr txBox="1"/>
          <p:nvPr/>
        </p:nvSpPr>
        <p:spPr>
          <a:xfrm>
            <a:off x="685800" y="4515720"/>
            <a:ext cx="8077200" cy="1200329"/>
          </a:xfrm>
          <a:prstGeom prst="rect">
            <a:avLst/>
          </a:prstGeom>
          <a:noFill/>
        </p:spPr>
        <p:txBody>
          <a:bodyPr wrap="square" rtlCol="0">
            <a:spAutoFit/>
          </a:bodyPr>
          <a:lstStyle/>
          <a:p>
            <a:pPr algn="l"/>
            <a:r>
              <a:rPr lang="ro-RO" b="1" dirty="0" smtClean="0"/>
              <a:t>           Definiţie</a:t>
            </a:r>
            <a:r>
              <a:rPr lang="ro-RO" dirty="0"/>
              <a:t>: </a:t>
            </a:r>
            <a:r>
              <a:rPr lang="ro-RO" b="1" dirty="0" smtClean="0"/>
              <a:t>Arborele </a:t>
            </a:r>
            <a:r>
              <a:rPr lang="ro-RO" b="1" dirty="0"/>
              <a:t>binar complet </a:t>
            </a:r>
            <a:r>
              <a:rPr lang="ro-RO" dirty="0"/>
              <a:t>este arborele care are </a:t>
            </a:r>
            <a:r>
              <a:rPr lang="ro-RO" u="sng" dirty="0"/>
              <a:t>exact</a:t>
            </a:r>
            <a:r>
              <a:rPr lang="ro-RO" dirty="0"/>
              <a:t> doi fii pentru fiecare nod</a:t>
            </a:r>
            <a:r>
              <a:rPr lang="ro-RO" dirty="0" smtClean="0"/>
              <a:t>.</a:t>
            </a:r>
          </a:p>
          <a:p>
            <a:pPr algn="l"/>
            <a:endParaRPr lang="ro-RO" dirty="0"/>
          </a:p>
          <a:p>
            <a:pPr algn="l"/>
            <a:r>
              <a:rPr lang="ro-RO" b="1" dirty="0"/>
              <a:t>Exemplu</a:t>
            </a:r>
            <a:r>
              <a:rPr lang="ro-RO" b="1" dirty="0" smtClean="0"/>
              <a:t>:</a:t>
            </a:r>
            <a:endParaRPr lang="ro-RO" dirty="0"/>
          </a:p>
        </p:txBody>
      </p:sp>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14625" y="5255733"/>
            <a:ext cx="1476375" cy="1182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89703051"/>
      </p:ext>
    </p:extLst>
  </p:cSld>
  <p:clrMapOvr>
    <a:masterClrMapping/>
  </p:clrMapOvr>
  <p:transition spd="med" advClick="0" advTm="5000">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dirty="0"/>
              <a:t>GRAFURI NEORIENTATE</a:t>
            </a:r>
            <a:r>
              <a:rPr lang="ro-RO" dirty="0"/>
              <a:t> -ARBORI</a:t>
            </a:r>
          </a:p>
        </p:txBody>
      </p:sp>
      <p:sp>
        <p:nvSpPr>
          <p:cNvPr id="3" name="Substituent dată 2"/>
          <p:cNvSpPr>
            <a:spLocks noGrp="1"/>
          </p:cNvSpPr>
          <p:nvPr>
            <p:ph type="dt" sz="half" idx="10"/>
          </p:nvPr>
        </p:nvSpPr>
        <p:spPr>
          <a:xfrm>
            <a:off x="5410200" y="6477000"/>
            <a:ext cx="3048000" cy="225425"/>
          </a:xfrm>
        </p:spPr>
        <p:txBody>
          <a:bodyPr/>
          <a:lstStyle/>
          <a:p>
            <a:pPr lvl="0"/>
            <a:r>
              <a:rPr lang="en-US" dirty="0"/>
              <a:t>C.N.I. </a:t>
            </a:r>
            <a:r>
              <a:rPr lang="en-US" dirty="0" err="1"/>
              <a:t>Traian</a:t>
            </a:r>
            <a:r>
              <a:rPr lang="en-US" dirty="0"/>
              <a:t> </a:t>
            </a:r>
            <a:r>
              <a:rPr lang="en-US" dirty="0" err="1"/>
              <a:t>Lalescu</a:t>
            </a:r>
            <a:r>
              <a:rPr lang="en-US" dirty="0"/>
              <a:t> </a:t>
            </a:r>
            <a:r>
              <a:rPr lang="en-US" dirty="0" err="1"/>
              <a:t>Hunedoara</a:t>
            </a:r>
            <a:endParaRPr lang="en-US" dirty="0"/>
          </a:p>
        </p:txBody>
      </p:sp>
      <p:sp>
        <p:nvSpPr>
          <p:cNvPr id="5" name="CasetăText 4"/>
          <p:cNvSpPr txBox="1"/>
          <p:nvPr/>
        </p:nvSpPr>
        <p:spPr>
          <a:xfrm>
            <a:off x="685800" y="1495485"/>
            <a:ext cx="8153400" cy="4524315"/>
          </a:xfrm>
          <a:prstGeom prst="rect">
            <a:avLst/>
          </a:prstGeom>
          <a:noFill/>
        </p:spPr>
        <p:txBody>
          <a:bodyPr wrap="square" rtlCol="0">
            <a:spAutoFit/>
          </a:bodyPr>
          <a:lstStyle/>
          <a:p>
            <a:pPr algn="just"/>
            <a:r>
              <a:rPr lang="ro-RO" b="1" u="sng" dirty="0"/>
              <a:t>Parcurgerea arborilor </a:t>
            </a:r>
            <a:r>
              <a:rPr lang="ro-RO" b="1" u="sng" dirty="0" smtClean="0"/>
              <a:t>binari</a:t>
            </a:r>
            <a:endParaRPr lang="ro-RO" u="sng" dirty="0"/>
          </a:p>
          <a:p>
            <a:pPr algn="just"/>
            <a:endParaRPr lang="ro-RO" dirty="0"/>
          </a:p>
          <a:p>
            <a:pPr algn="l"/>
            <a:r>
              <a:rPr lang="ro-RO" dirty="0" smtClean="0"/>
              <a:t>            Prin </a:t>
            </a:r>
            <a:r>
              <a:rPr lang="ro-RO" dirty="0"/>
              <a:t>parcurgere se înţelege vizitarea fiecărui nod al arborelui</a:t>
            </a:r>
            <a:r>
              <a:rPr lang="ro-RO" b="1" dirty="0"/>
              <a:t>. </a:t>
            </a:r>
            <a:br>
              <a:rPr lang="ro-RO" b="1" dirty="0"/>
            </a:br>
            <a:r>
              <a:rPr lang="ro-RO" b="1" dirty="0"/>
              <a:t/>
            </a:r>
            <a:br>
              <a:rPr lang="ro-RO" b="1" dirty="0"/>
            </a:br>
            <a:r>
              <a:rPr lang="ro-RO" b="1" dirty="0"/>
              <a:t>Principalele modalităţi de parcurgere ale unui arbore binar sunt: </a:t>
            </a:r>
            <a:br>
              <a:rPr lang="ro-RO" b="1" dirty="0"/>
            </a:br>
            <a:r>
              <a:rPr lang="ro-RO" dirty="0"/>
              <a:t/>
            </a:r>
            <a:br>
              <a:rPr lang="ro-RO" dirty="0"/>
            </a:br>
            <a:r>
              <a:rPr lang="ro-RO" dirty="0" smtClean="0"/>
              <a:t>     A</a:t>
            </a:r>
            <a:r>
              <a:rPr lang="ro-RO" dirty="0"/>
              <a:t>) Arborii binari pot fi parcurşi prin metode specifice grafurilor: în </a:t>
            </a:r>
            <a:r>
              <a:rPr lang="ro-RO" dirty="0" smtClean="0"/>
              <a:t>adâncime, în lăţime</a:t>
            </a:r>
            <a:r>
              <a:rPr lang="ro-RO" dirty="0"/>
              <a:t/>
            </a:r>
            <a:br>
              <a:rPr lang="ro-RO" dirty="0"/>
            </a:br>
            <a:r>
              <a:rPr lang="ro-RO" dirty="0" smtClean="0"/>
              <a:t>     B</a:t>
            </a:r>
            <a:r>
              <a:rPr lang="ro-RO" dirty="0"/>
              <a:t>) Metode specifice arborilor binari : </a:t>
            </a:r>
            <a:br>
              <a:rPr lang="ro-RO" dirty="0"/>
            </a:br>
            <a:r>
              <a:rPr lang="ro-RO" dirty="0" smtClean="0"/>
              <a:t>- Parcurgerea </a:t>
            </a:r>
            <a:r>
              <a:rPr lang="ro-RO" dirty="0"/>
              <a:t>în </a:t>
            </a:r>
            <a:r>
              <a:rPr lang="ro-RO" b="1" dirty="0" err="1"/>
              <a:t>inordine</a:t>
            </a:r>
            <a:r>
              <a:rPr lang="ro-RO" dirty="0"/>
              <a:t> (stânga –vârf – dreapta </a:t>
            </a:r>
            <a:r>
              <a:rPr lang="ro-RO" b="1" dirty="0"/>
              <a:t>SVD</a:t>
            </a:r>
            <a:r>
              <a:rPr lang="ro-RO" dirty="0"/>
              <a:t>) – se parcurge mai întâi subarborele stâng, apoi vârful, apoi subarborele drept. </a:t>
            </a:r>
            <a:br>
              <a:rPr lang="ro-RO" dirty="0"/>
            </a:br>
            <a:r>
              <a:rPr lang="ro-RO" dirty="0" smtClean="0"/>
              <a:t>- Parcurgerea </a:t>
            </a:r>
            <a:r>
              <a:rPr lang="ro-RO" dirty="0"/>
              <a:t>în </a:t>
            </a:r>
            <a:r>
              <a:rPr lang="ro-RO" b="1" dirty="0" err="1"/>
              <a:t>preordine</a:t>
            </a:r>
            <a:r>
              <a:rPr lang="ro-RO" dirty="0"/>
              <a:t> (</a:t>
            </a:r>
            <a:r>
              <a:rPr lang="ro-RO" dirty="0" err="1"/>
              <a:t>vârf-</a:t>
            </a:r>
            <a:r>
              <a:rPr lang="ro-RO" dirty="0"/>
              <a:t> stânga – dreapta </a:t>
            </a:r>
            <a:r>
              <a:rPr lang="ro-RO" b="1" dirty="0"/>
              <a:t>VSD</a:t>
            </a:r>
            <a:r>
              <a:rPr lang="ro-RO" dirty="0"/>
              <a:t>) – se parcurge mai întâi vârful, apoi subarborele stâng, apoi subarborele drept. </a:t>
            </a:r>
            <a:br>
              <a:rPr lang="ro-RO" dirty="0"/>
            </a:br>
            <a:r>
              <a:rPr lang="ro-RO" dirty="0" smtClean="0"/>
              <a:t>- Parcurgerea </a:t>
            </a:r>
            <a:r>
              <a:rPr lang="ro-RO" dirty="0"/>
              <a:t>în </a:t>
            </a:r>
            <a:r>
              <a:rPr lang="ro-RO" b="1" dirty="0" err="1"/>
              <a:t>postordine</a:t>
            </a:r>
            <a:r>
              <a:rPr lang="ro-RO" dirty="0"/>
              <a:t> (stânga – dreapta – vârf </a:t>
            </a:r>
            <a:r>
              <a:rPr lang="ro-RO" b="1" dirty="0"/>
              <a:t>SDV</a:t>
            </a:r>
            <a:r>
              <a:rPr lang="ro-RO" dirty="0"/>
              <a:t>) – se  parcurge mai întâi subarborele stâng, apoi subarborele drept şi la sfârşit vârful. </a:t>
            </a:r>
            <a:br>
              <a:rPr lang="ro-RO" dirty="0"/>
            </a:br>
            <a:endParaRPr lang="ro-RO" dirty="0"/>
          </a:p>
        </p:txBody>
      </p:sp>
    </p:spTree>
    <p:extLst>
      <p:ext uri="{BB962C8B-B14F-4D97-AF65-F5344CB8AC3E}">
        <p14:creationId xmlns:p14="http://schemas.microsoft.com/office/powerpoint/2010/main" val="2684052308"/>
      </p:ext>
    </p:extLst>
  </p:cSld>
  <p:clrMapOvr>
    <a:masterClrMapping/>
  </p:clrMapOvr>
  <p:transition spd="med" advClick="0" advTm="5000">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dirty="0"/>
              <a:t>GRAFURI NEORIENTATE</a:t>
            </a:r>
            <a:r>
              <a:rPr lang="ro-RO" dirty="0"/>
              <a:t> -ARBORI</a:t>
            </a:r>
          </a:p>
        </p:txBody>
      </p:sp>
      <p:sp>
        <p:nvSpPr>
          <p:cNvPr id="3" name="Substituent dată 2"/>
          <p:cNvSpPr>
            <a:spLocks noGrp="1"/>
          </p:cNvSpPr>
          <p:nvPr>
            <p:ph type="dt" sz="half" idx="10"/>
          </p:nvPr>
        </p:nvSpPr>
        <p:spPr>
          <a:xfrm>
            <a:off x="5410200" y="6400800"/>
            <a:ext cx="3048000" cy="301625"/>
          </a:xfrm>
        </p:spPr>
        <p:txBody>
          <a:bodyPr/>
          <a:lstStyle/>
          <a:p>
            <a:pPr lvl="0"/>
            <a:r>
              <a:rPr lang="en-US" dirty="0"/>
              <a:t>C.N.I. </a:t>
            </a:r>
            <a:r>
              <a:rPr lang="en-US" dirty="0" err="1"/>
              <a:t>Traian</a:t>
            </a:r>
            <a:r>
              <a:rPr lang="en-US" dirty="0"/>
              <a:t> </a:t>
            </a:r>
            <a:r>
              <a:rPr lang="en-US" dirty="0" err="1"/>
              <a:t>Lalescu</a:t>
            </a:r>
            <a:r>
              <a:rPr lang="en-US" dirty="0"/>
              <a:t> </a:t>
            </a:r>
            <a:r>
              <a:rPr lang="en-US" dirty="0" err="1"/>
              <a:t>Hunedoara</a:t>
            </a:r>
            <a:endParaRPr lang="en-US" dirty="0"/>
          </a:p>
          <a:p>
            <a:endParaRPr lang="en-US" dirty="0"/>
          </a:p>
        </p:txBody>
      </p:sp>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2403536"/>
            <a:ext cx="8229600" cy="2473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2783464"/>
      </p:ext>
    </p:extLst>
  </p:cSld>
  <p:clrMapOvr>
    <a:masterClrMapping/>
  </p:clrMapOvr>
  <p:transition spd="med" advClick="0" advTm="5000">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1" name="WordArt 5"/>
          <p:cNvSpPr>
            <a:spLocks noChangeArrowheads="1" noChangeShapeType="1" noTextEdit="1"/>
          </p:cNvSpPr>
          <p:nvPr/>
        </p:nvSpPr>
        <p:spPr bwMode="invGray">
          <a:xfrm>
            <a:off x="381000" y="2057400"/>
            <a:ext cx="4648200" cy="838200"/>
          </a:xfrm>
          <a:prstGeom prst="rect">
            <a:avLst/>
          </a:prstGeom>
        </p:spPr>
        <p:txBody>
          <a:bodyPr wrap="none" fromWordArt="1">
            <a:prstTxWarp prst="textDeflate">
              <a:avLst>
                <a:gd name="adj" fmla="val 8658"/>
              </a:avLst>
            </a:prstTxWarp>
          </a:bodyPr>
          <a:lstStyle/>
          <a:p>
            <a:pPr algn="ctr"/>
            <a:r>
              <a:rPr lang="ro-RO" sz="3600" b="1" kern="10" dirty="0" smtClean="0">
                <a:ln w="19050">
                  <a:solidFill>
                    <a:srgbClr val="FFFFFF"/>
                  </a:solidFill>
                  <a:round/>
                  <a:headEnd/>
                  <a:tailEnd/>
                </a:ln>
                <a:gradFill rotWithShape="1">
                  <a:gsLst>
                    <a:gs pos="0">
                      <a:schemeClr val="tx2"/>
                    </a:gs>
                    <a:gs pos="100000">
                      <a:schemeClr val="accent1"/>
                    </a:gs>
                  </a:gsLst>
                  <a:lin ang="0" scaled="1"/>
                </a:gradFill>
                <a:effectLst>
                  <a:outerShdw dist="53882" dir="2700000" algn="ctr" rotWithShape="0">
                    <a:schemeClr val="tx1">
                      <a:alpha val="50000"/>
                    </a:schemeClr>
                  </a:outerShdw>
                </a:effectLst>
                <a:latin typeface="Arial"/>
                <a:cs typeface="Arial"/>
              </a:rPr>
              <a:t>Să vă fie de folos </a:t>
            </a:r>
            <a:r>
              <a:rPr lang="en-US" sz="3600" b="1" kern="10" dirty="0" smtClean="0">
                <a:ln w="19050">
                  <a:solidFill>
                    <a:srgbClr val="FFFFFF"/>
                  </a:solidFill>
                  <a:round/>
                  <a:headEnd/>
                  <a:tailEnd/>
                </a:ln>
                <a:gradFill rotWithShape="1">
                  <a:gsLst>
                    <a:gs pos="0">
                      <a:schemeClr val="tx2"/>
                    </a:gs>
                    <a:gs pos="100000">
                      <a:schemeClr val="accent1"/>
                    </a:gs>
                  </a:gsLst>
                  <a:lin ang="0" scaled="1"/>
                </a:gradFill>
                <a:effectLst>
                  <a:outerShdw dist="53882" dir="2700000" algn="ctr" rotWithShape="0">
                    <a:schemeClr val="tx1">
                      <a:alpha val="50000"/>
                    </a:schemeClr>
                  </a:outerShdw>
                </a:effectLst>
                <a:latin typeface="Arial"/>
                <a:cs typeface="Arial"/>
                <a:sym typeface="Wingdings" pitchFamily="2" charset="2"/>
              </a:rPr>
              <a:t>:)</a:t>
            </a:r>
            <a:endParaRPr lang="en-US" sz="3600" b="1" kern="10" dirty="0">
              <a:ln w="19050">
                <a:solidFill>
                  <a:srgbClr val="FFFFFF"/>
                </a:solidFill>
                <a:round/>
                <a:headEnd/>
                <a:tailEnd/>
              </a:ln>
              <a:gradFill rotWithShape="1">
                <a:gsLst>
                  <a:gs pos="0">
                    <a:schemeClr val="tx2"/>
                  </a:gs>
                  <a:gs pos="100000">
                    <a:schemeClr val="accent1"/>
                  </a:gs>
                </a:gsLst>
                <a:lin ang="0" scaled="1"/>
              </a:gradFill>
              <a:effectLst>
                <a:outerShdw dist="53882" dir="2700000" algn="ctr" rotWithShape="0">
                  <a:schemeClr val="tx1">
                    <a:alpha val="50000"/>
                  </a:schemeClr>
                </a:outerShdw>
              </a:effectLst>
              <a:latin typeface="Arial"/>
              <a:cs typeface="Arial"/>
            </a:endParaRPr>
          </a:p>
        </p:txBody>
      </p:sp>
      <p:sp>
        <p:nvSpPr>
          <p:cNvPr id="86023" name="Rectangle 7"/>
          <p:cNvSpPr>
            <a:spLocks noGrp="1" noChangeArrowheads="1"/>
          </p:cNvSpPr>
          <p:nvPr>
            <p:ph type="subTitle" idx="1"/>
          </p:nvPr>
        </p:nvSpPr>
        <p:spPr>
          <a:xfrm>
            <a:off x="685800" y="3048000"/>
            <a:ext cx="3962400" cy="304800"/>
          </a:xfrm>
          <a:noFill/>
          <a:ln/>
        </p:spPr>
        <p:txBody>
          <a:bodyPr/>
          <a:lstStyle/>
          <a:p>
            <a:pPr algn="ctr"/>
            <a:r>
              <a:rPr lang="ro-RO" sz="2000" b="0" dirty="0"/>
              <a:t>v</a:t>
            </a:r>
            <a:r>
              <a:rPr lang="ro-RO" sz="2000" b="0" dirty="0" smtClean="0"/>
              <a:t>iitori programatori !</a:t>
            </a:r>
            <a:endParaRPr lang="en-US" sz="2000" b="0" dirty="0"/>
          </a:p>
        </p:txBody>
      </p:sp>
      <p:sp>
        <p:nvSpPr>
          <p:cNvPr id="4" name="TextBox 3"/>
          <p:cNvSpPr txBox="1"/>
          <p:nvPr/>
        </p:nvSpPr>
        <p:spPr>
          <a:xfrm>
            <a:off x="3505200" y="6248400"/>
            <a:ext cx="2590800" cy="369332"/>
          </a:xfrm>
          <a:prstGeom prst="rect">
            <a:avLst/>
          </a:prstGeom>
          <a:solidFill>
            <a:schemeClr val="bg1"/>
          </a:solidFill>
        </p:spPr>
        <p:txBody>
          <a:bodyPr wrap="square" rtlCol="0">
            <a:spAutoFit/>
          </a:bodyPr>
          <a:lstStyle/>
          <a:p>
            <a:endParaRPr lang="en-US" dirty="0"/>
          </a:p>
        </p:txBody>
      </p:sp>
    </p:spTree>
  </p:cSld>
  <p:clrMapOvr>
    <a:masterClrMapping/>
  </p:clrMapOvr>
  <p:transition spd="med" advClick="0" advTm="500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86021"/>
                                        </p:tgtEl>
                                        <p:attrNameLst>
                                          <p:attrName>style.visibility</p:attrName>
                                        </p:attrNameLst>
                                      </p:cBhvr>
                                      <p:to>
                                        <p:strVal val="visible"/>
                                      </p:to>
                                    </p:set>
                                    <p:anim calcmode="lin" valueType="num">
                                      <p:cBhvr>
                                        <p:cTn id="7" dur="500" fill="hold"/>
                                        <p:tgtEl>
                                          <p:spTgt spid="86021"/>
                                        </p:tgtEl>
                                        <p:attrNameLst>
                                          <p:attrName>ppt_w</p:attrName>
                                        </p:attrNameLst>
                                      </p:cBhvr>
                                      <p:tavLst>
                                        <p:tav tm="0">
                                          <p:val>
                                            <p:fltVal val="0"/>
                                          </p:val>
                                        </p:tav>
                                        <p:tav tm="100000">
                                          <p:val>
                                            <p:strVal val="#ppt_w"/>
                                          </p:val>
                                        </p:tav>
                                      </p:tavLst>
                                    </p:anim>
                                    <p:anim calcmode="lin" valueType="num">
                                      <p:cBhvr>
                                        <p:cTn id="8" dur="500" fill="hold"/>
                                        <p:tgtEl>
                                          <p:spTgt spid="86021"/>
                                        </p:tgtEl>
                                        <p:attrNameLst>
                                          <p:attrName>ppt_h</p:attrName>
                                        </p:attrNameLst>
                                      </p:cBhvr>
                                      <p:tavLst>
                                        <p:tav tm="0">
                                          <p:val>
                                            <p:fltVal val="0"/>
                                          </p:val>
                                        </p:tav>
                                        <p:tav tm="100000">
                                          <p:val>
                                            <p:strVal val="#ppt_h"/>
                                          </p:val>
                                        </p:tav>
                                      </p:tavLst>
                                    </p:anim>
                                    <p:animEffect transition="in" filter="fade">
                                      <p:cBhvr>
                                        <p:cTn id="9" dur="500"/>
                                        <p:tgtEl>
                                          <p:spTgt spid="860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2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dirty="0"/>
              <a:t>GRAFURI </a:t>
            </a:r>
            <a:r>
              <a:rPr lang="en-US" dirty="0" smtClean="0"/>
              <a:t>NEORIENTATE - </a:t>
            </a:r>
            <a:r>
              <a:rPr lang="en-US" dirty="0" err="1" smtClean="0"/>
              <a:t>cuprins</a:t>
            </a:r>
            <a:endParaRPr lang="en-US" dirty="0"/>
          </a:p>
        </p:txBody>
      </p:sp>
      <p:sp>
        <p:nvSpPr>
          <p:cNvPr id="3" name="Substituent conținut 2"/>
          <p:cNvSpPr>
            <a:spLocks noGrp="1"/>
          </p:cNvSpPr>
          <p:nvPr>
            <p:ph idx="1"/>
          </p:nvPr>
        </p:nvSpPr>
        <p:spPr/>
        <p:txBody>
          <a:bodyPr/>
          <a:lstStyle/>
          <a:p>
            <a:r>
              <a:rPr lang="ro-RO" sz="2000" dirty="0" err="1"/>
              <a:t>d</a:t>
            </a:r>
            <a:r>
              <a:rPr lang="en-US" sz="2000" dirty="0" err="1" smtClean="0"/>
              <a:t>efini</a:t>
            </a:r>
            <a:r>
              <a:rPr lang="ro-RO" sz="2000" dirty="0" smtClean="0"/>
              <a:t>ţie</a:t>
            </a:r>
          </a:p>
          <a:p>
            <a:r>
              <a:rPr lang="ro-RO" sz="2000" dirty="0"/>
              <a:t>a</a:t>
            </a:r>
            <a:r>
              <a:rPr lang="ro-RO" sz="2000" dirty="0" smtClean="0"/>
              <a:t>diacenţă, incidenţă, gradul unui nod</a:t>
            </a:r>
          </a:p>
          <a:p>
            <a:r>
              <a:rPr lang="ro-RO" sz="2000" dirty="0" err="1"/>
              <a:t>r</a:t>
            </a:r>
            <a:r>
              <a:rPr lang="en-US" sz="2000" dirty="0" err="1" smtClean="0"/>
              <a:t>eprezentarea</a:t>
            </a:r>
            <a:r>
              <a:rPr lang="en-US" sz="2000" dirty="0" smtClean="0"/>
              <a:t> </a:t>
            </a:r>
            <a:r>
              <a:rPr lang="en-US" sz="2000" dirty="0" err="1" smtClean="0"/>
              <a:t>unui</a:t>
            </a:r>
            <a:r>
              <a:rPr lang="en-US" sz="2000" dirty="0" smtClean="0"/>
              <a:t> </a:t>
            </a:r>
            <a:r>
              <a:rPr lang="en-US" sz="2000" dirty="0" err="1" smtClean="0"/>
              <a:t>graf</a:t>
            </a:r>
            <a:r>
              <a:rPr lang="en-US" sz="2000" dirty="0" smtClean="0"/>
              <a:t> </a:t>
            </a:r>
            <a:r>
              <a:rPr lang="en-US" sz="2000" dirty="0" err="1" smtClean="0"/>
              <a:t>prin</a:t>
            </a:r>
            <a:r>
              <a:rPr lang="en-US" sz="2000" dirty="0" smtClean="0"/>
              <a:t> </a:t>
            </a:r>
            <a:r>
              <a:rPr lang="en-US" sz="2000" dirty="0" err="1" smtClean="0"/>
              <a:t>matricea</a:t>
            </a:r>
            <a:r>
              <a:rPr lang="en-US" sz="2000" dirty="0" smtClean="0"/>
              <a:t> de </a:t>
            </a:r>
            <a:r>
              <a:rPr lang="en-US" sz="2000" dirty="0" err="1" smtClean="0"/>
              <a:t>adiacenţă</a:t>
            </a:r>
            <a:r>
              <a:rPr lang="ro-RO" sz="2000" dirty="0" smtClean="0"/>
              <a:t>, </a:t>
            </a:r>
            <a:r>
              <a:rPr lang="en-US" sz="2000" dirty="0" err="1" smtClean="0"/>
              <a:t>listele</a:t>
            </a:r>
            <a:r>
              <a:rPr lang="en-US" sz="2000" dirty="0" smtClean="0"/>
              <a:t> de </a:t>
            </a:r>
            <a:r>
              <a:rPr lang="en-US" sz="2000" dirty="0" err="1" smtClean="0"/>
              <a:t>adiacen</a:t>
            </a:r>
            <a:r>
              <a:rPr lang="ro-RO" sz="2000" dirty="0" smtClean="0"/>
              <a:t>ţ</a:t>
            </a:r>
            <a:r>
              <a:rPr lang="en-US" sz="2000" dirty="0" smtClean="0"/>
              <a:t>ă</a:t>
            </a:r>
            <a:r>
              <a:rPr lang="ro-RO" sz="2000" dirty="0" smtClean="0"/>
              <a:t>,</a:t>
            </a:r>
            <a:r>
              <a:rPr lang="ro-RO" sz="2000" dirty="0"/>
              <a:t> </a:t>
            </a:r>
            <a:r>
              <a:rPr lang="ro-RO" sz="2000" dirty="0" smtClean="0"/>
              <a:t>ş</a:t>
            </a:r>
            <a:r>
              <a:rPr lang="en-US" sz="2000" dirty="0" err="1"/>
              <a:t>irul</a:t>
            </a:r>
            <a:r>
              <a:rPr lang="en-US" sz="2000" dirty="0"/>
              <a:t> </a:t>
            </a:r>
            <a:r>
              <a:rPr lang="en-US" sz="2000" dirty="0" err="1" smtClean="0"/>
              <a:t>muchiilor</a:t>
            </a:r>
            <a:endParaRPr lang="ro-RO" sz="2000" dirty="0" smtClean="0"/>
          </a:p>
          <a:p>
            <a:r>
              <a:rPr lang="ro-RO" sz="2000" dirty="0"/>
              <a:t>g</a:t>
            </a:r>
            <a:r>
              <a:rPr lang="ro-RO" sz="2000" dirty="0" smtClean="0"/>
              <a:t>raf parţial</a:t>
            </a:r>
          </a:p>
          <a:p>
            <a:r>
              <a:rPr lang="ro-RO" sz="2000" dirty="0"/>
              <a:t>s</a:t>
            </a:r>
            <a:r>
              <a:rPr lang="ro-RO" sz="2000" dirty="0" smtClean="0"/>
              <a:t>ubgraf</a:t>
            </a:r>
          </a:p>
          <a:p>
            <a:r>
              <a:rPr lang="ro-RO" sz="2000" dirty="0" smtClean="0"/>
              <a:t>graf complet</a:t>
            </a:r>
          </a:p>
          <a:p>
            <a:r>
              <a:rPr lang="ro-RO" sz="2000" dirty="0"/>
              <a:t>l</a:t>
            </a:r>
            <a:r>
              <a:rPr lang="ro-RO" sz="2000" dirty="0" smtClean="0"/>
              <a:t>anţ, ciclu</a:t>
            </a:r>
          </a:p>
          <a:p>
            <a:r>
              <a:rPr lang="ro-RO" sz="2000" dirty="0"/>
              <a:t>g</a:t>
            </a:r>
            <a:r>
              <a:rPr lang="ro-RO" sz="2000" dirty="0" smtClean="0"/>
              <a:t>raf conex, componentă conexă</a:t>
            </a:r>
          </a:p>
          <a:p>
            <a:r>
              <a:rPr lang="ro-RO" sz="2000" dirty="0"/>
              <a:t>a</a:t>
            </a:r>
            <a:r>
              <a:rPr lang="ro-RO" sz="2000" dirty="0" smtClean="0"/>
              <a:t>rbori</a:t>
            </a:r>
          </a:p>
          <a:p>
            <a:r>
              <a:rPr lang="ro-RO" sz="2000" dirty="0"/>
              <a:t>a</a:t>
            </a:r>
            <a:r>
              <a:rPr lang="ro-RO" sz="2000" dirty="0" smtClean="0"/>
              <a:t>rbori cu rădăcină</a:t>
            </a:r>
          </a:p>
          <a:p>
            <a:r>
              <a:rPr lang="ro-RO" sz="2000" dirty="0"/>
              <a:t>a</a:t>
            </a:r>
            <a:r>
              <a:rPr lang="ro-RO" sz="2000" dirty="0" smtClean="0"/>
              <a:t>rbori binari</a:t>
            </a:r>
          </a:p>
          <a:p>
            <a:r>
              <a:rPr lang="ro-RO" sz="2000" dirty="0"/>
              <a:t>p</a:t>
            </a:r>
            <a:r>
              <a:rPr lang="ro-RO" sz="2000" dirty="0" smtClean="0"/>
              <a:t>arcurgerea arborilor binari</a:t>
            </a:r>
          </a:p>
          <a:p>
            <a:endParaRPr lang="ro-RO" sz="2000" dirty="0" smtClean="0"/>
          </a:p>
          <a:p>
            <a:endParaRPr lang="ro-RO" dirty="0" smtClean="0"/>
          </a:p>
          <a:p>
            <a:pPr marL="0" indent="0">
              <a:buNone/>
            </a:pPr>
            <a:endParaRPr lang="ro-RO" dirty="0" smtClean="0"/>
          </a:p>
          <a:p>
            <a:endParaRPr lang="ro-RO" dirty="0"/>
          </a:p>
          <a:p>
            <a:endParaRPr lang="ro-RO" dirty="0" smtClean="0"/>
          </a:p>
          <a:p>
            <a:endParaRPr lang="en-US" dirty="0"/>
          </a:p>
        </p:txBody>
      </p:sp>
      <p:sp>
        <p:nvSpPr>
          <p:cNvPr id="4" name="Substituent dată 3"/>
          <p:cNvSpPr>
            <a:spLocks noGrp="1"/>
          </p:cNvSpPr>
          <p:nvPr>
            <p:ph type="dt" sz="half" idx="10"/>
          </p:nvPr>
        </p:nvSpPr>
        <p:spPr>
          <a:xfrm>
            <a:off x="5638800" y="6477000"/>
            <a:ext cx="2971800" cy="225425"/>
          </a:xfrm>
        </p:spPr>
        <p:txBody>
          <a:bodyPr/>
          <a:lstStyle/>
          <a:p>
            <a:r>
              <a:rPr lang="en-US" dirty="0"/>
              <a:t>C.N.I. </a:t>
            </a:r>
            <a:r>
              <a:rPr lang="en-US" dirty="0" err="1"/>
              <a:t>Traian</a:t>
            </a:r>
            <a:r>
              <a:rPr lang="en-US" dirty="0"/>
              <a:t> </a:t>
            </a:r>
            <a:r>
              <a:rPr lang="en-US" dirty="0" err="1"/>
              <a:t>Lalescu</a:t>
            </a:r>
            <a:r>
              <a:rPr lang="en-US" dirty="0"/>
              <a:t> </a:t>
            </a:r>
            <a:r>
              <a:rPr lang="en-US" dirty="0" err="1"/>
              <a:t>Hunedoara</a:t>
            </a:r>
            <a:endParaRPr lang="en-US" dirty="0"/>
          </a:p>
          <a:p>
            <a:endParaRPr lang="en-US" dirty="0"/>
          </a:p>
        </p:txBody>
      </p:sp>
    </p:spTree>
    <p:extLst>
      <p:ext uri="{BB962C8B-B14F-4D97-AF65-F5344CB8AC3E}">
        <p14:creationId xmlns:p14="http://schemas.microsoft.com/office/powerpoint/2010/main" val="4148088357"/>
      </p:ext>
    </p:extLst>
  </p:cSld>
  <p:clrMapOvr>
    <a:masterClrMapping/>
  </p:clrMapOvr>
  <p:transition spd="med" advClick="0" advTm="5000">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Date Placeholder 3"/>
          <p:cNvSpPr>
            <a:spLocks noGrp="1"/>
          </p:cNvSpPr>
          <p:nvPr>
            <p:ph type="dt" sz="half" idx="10"/>
          </p:nvPr>
        </p:nvSpPr>
        <p:spPr>
          <a:xfrm>
            <a:off x="5638800" y="6457950"/>
            <a:ext cx="3048000" cy="247650"/>
          </a:xfrm>
        </p:spPr>
        <p:txBody>
          <a:bodyPr/>
          <a:lstStyle/>
          <a:p>
            <a:pPr algn="ctr"/>
            <a:r>
              <a:rPr lang="en-US" dirty="0" smtClean="0"/>
              <a:t>C.N.I. </a:t>
            </a:r>
            <a:r>
              <a:rPr lang="en-US" dirty="0" err="1" smtClean="0"/>
              <a:t>Traian</a:t>
            </a:r>
            <a:r>
              <a:rPr lang="en-US" dirty="0" smtClean="0"/>
              <a:t> </a:t>
            </a:r>
            <a:r>
              <a:rPr lang="en-US" dirty="0" err="1" smtClean="0"/>
              <a:t>Lalescu</a:t>
            </a:r>
            <a:r>
              <a:rPr lang="en-US" dirty="0" smtClean="0"/>
              <a:t> </a:t>
            </a:r>
            <a:r>
              <a:rPr lang="en-US" dirty="0" err="1" smtClean="0"/>
              <a:t>Hunedoara</a:t>
            </a:r>
            <a:endParaRPr lang="en-US" dirty="0"/>
          </a:p>
        </p:txBody>
      </p:sp>
      <p:sp>
        <p:nvSpPr>
          <p:cNvPr id="87042" name="Rectangle 2"/>
          <p:cNvSpPr>
            <a:spLocks noGrp="1" noChangeArrowheads="1"/>
          </p:cNvSpPr>
          <p:nvPr>
            <p:ph type="title"/>
          </p:nvPr>
        </p:nvSpPr>
        <p:spPr>
          <a:xfrm>
            <a:off x="323850" y="206375"/>
            <a:ext cx="8591550" cy="563563"/>
          </a:xfrm>
        </p:spPr>
        <p:txBody>
          <a:bodyPr/>
          <a:lstStyle/>
          <a:p>
            <a:r>
              <a:rPr lang="en-US" dirty="0"/>
              <a:t>GRAFURI NEORIENTATE</a:t>
            </a:r>
          </a:p>
        </p:txBody>
      </p:sp>
      <p:sp>
        <p:nvSpPr>
          <p:cNvPr id="87043" name="Text Box 3"/>
          <p:cNvSpPr txBox="1">
            <a:spLocks noChangeArrowheads="1"/>
          </p:cNvSpPr>
          <p:nvPr/>
        </p:nvSpPr>
        <p:spPr bwMode="auto">
          <a:xfrm>
            <a:off x="1660525" y="722313"/>
            <a:ext cx="184150" cy="366712"/>
          </a:xfrm>
          <a:prstGeom prst="rect">
            <a:avLst/>
          </a:prstGeom>
          <a:noFill/>
          <a:ln w="9525">
            <a:noFill/>
            <a:miter lim="800000"/>
            <a:headEnd/>
            <a:tailEnd/>
          </a:ln>
          <a:effectLst/>
        </p:spPr>
        <p:txBody>
          <a:bodyPr wrap="none">
            <a:spAutoFit/>
          </a:bodyPr>
          <a:lstStyle/>
          <a:p>
            <a:pPr algn="l"/>
            <a:endParaRPr lang="en-US"/>
          </a:p>
        </p:txBody>
      </p:sp>
      <p:sp>
        <p:nvSpPr>
          <p:cNvPr id="87094" name="Text Box 54"/>
          <p:cNvSpPr txBox="1">
            <a:spLocks noChangeArrowheads="1"/>
          </p:cNvSpPr>
          <p:nvPr/>
        </p:nvSpPr>
        <p:spPr bwMode="gray">
          <a:xfrm>
            <a:off x="2743200" y="2917825"/>
            <a:ext cx="3429000" cy="366713"/>
          </a:xfrm>
          <a:prstGeom prst="rect">
            <a:avLst/>
          </a:prstGeom>
          <a:noFill/>
          <a:ln w="9525" algn="ctr">
            <a:noFill/>
            <a:miter lim="800000"/>
            <a:headEnd/>
            <a:tailEnd/>
          </a:ln>
          <a:effectLst/>
        </p:spPr>
        <p:txBody>
          <a:bodyPr>
            <a:spAutoFit/>
          </a:bodyPr>
          <a:lstStyle/>
          <a:p>
            <a:pPr algn="ctr" eaLnBrk="0" hangingPunct="0"/>
            <a:endParaRPr lang="en-US" b="1" dirty="0">
              <a:solidFill>
                <a:srgbClr val="000000"/>
              </a:solidFill>
            </a:endParaRPr>
          </a:p>
        </p:txBody>
      </p:sp>
      <p:sp>
        <p:nvSpPr>
          <p:cNvPr id="2" name="CasetăText 1"/>
          <p:cNvSpPr txBox="1"/>
          <p:nvPr/>
        </p:nvSpPr>
        <p:spPr>
          <a:xfrm>
            <a:off x="914400" y="1089025"/>
            <a:ext cx="7391400" cy="1477328"/>
          </a:xfrm>
          <a:prstGeom prst="rect">
            <a:avLst/>
          </a:prstGeom>
          <a:noFill/>
        </p:spPr>
        <p:txBody>
          <a:bodyPr wrap="square" rtlCol="0">
            <a:spAutoFit/>
          </a:bodyPr>
          <a:lstStyle/>
          <a:p>
            <a:r>
              <a:rPr lang="ro-RO" b="1" dirty="0"/>
              <a:t>Definiţie :</a:t>
            </a:r>
            <a:r>
              <a:rPr lang="ro-RO" dirty="0"/>
              <a:t> Un graf neorientat este o pereche ordonata G=(X,U</a:t>
            </a:r>
            <a:r>
              <a:rPr lang="ro-RO" dirty="0" smtClean="0"/>
              <a:t>), </a:t>
            </a:r>
            <a:r>
              <a:rPr lang="ro-RO" dirty="0"/>
              <a:t>unde </a:t>
            </a:r>
            <a:r>
              <a:rPr lang="ro-RO" dirty="0" smtClean="0"/>
              <a:t>:</a:t>
            </a:r>
          </a:p>
          <a:p>
            <a:pPr algn="l"/>
            <a:r>
              <a:rPr lang="ro-RO" dirty="0" smtClean="0"/>
              <a:t>      - X={x</a:t>
            </a:r>
            <a:r>
              <a:rPr lang="ro-RO" baseline="-25000" dirty="0" smtClean="0"/>
              <a:t>1</a:t>
            </a:r>
            <a:r>
              <a:rPr lang="ro-RO" dirty="0" smtClean="0"/>
              <a:t>,x</a:t>
            </a:r>
            <a:r>
              <a:rPr lang="ro-RO" baseline="-25000" dirty="0" smtClean="0"/>
              <a:t>2</a:t>
            </a:r>
            <a:r>
              <a:rPr lang="ro-RO" dirty="0" smtClean="0"/>
              <a:t>,....</a:t>
            </a:r>
            <a:r>
              <a:rPr lang="ro-RO" dirty="0" err="1" smtClean="0"/>
              <a:t>x</a:t>
            </a:r>
            <a:r>
              <a:rPr lang="ro-RO" baseline="-25000" dirty="0" err="1" smtClean="0"/>
              <a:t>n</a:t>
            </a:r>
            <a:r>
              <a:rPr lang="ro-RO" dirty="0" smtClean="0"/>
              <a:t> } este o mulţime finită şi </a:t>
            </a:r>
            <a:r>
              <a:rPr lang="ro-RO" dirty="0" err="1" smtClean="0"/>
              <a:t>nevidă</a:t>
            </a:r>
            <a:r>
              <a:rPr lang="ro-RO" dirty="0" smtClean="0"/>
              <a:t> .</a:t>
            </a:r>
          </a:p>
          <a:p>
            <a:pPr algn="l"/>
            <a:r>
              <a:rPr lang="ro-RO" dirty="0" smtClean="0"/>
              <a:t>       - U este o mulţime finită de perechi neordonate de forma (</a:t>
            </a:r>
            <a:r>
              <a:rPr lang="ro-RO" dirty="0" err="1" smtClean="0"/>
              <a:t>x</a:t>
            </a:r>
            <a:r>
              <a:rPr lang="ro-RO" baseline="-25000" dirty="0" err="1" smtClean="0"/>
              <a:t>i</a:t>
            </a:r>
            <a:r>
              <a:rPr lang="ro-RO" dirty="0" smtClean="0"/>
              <a:t>, </a:t>
            </a:r>
            <a:r>
              <a:rPr lang="ro-RO" dirty="0" err="1" smtClean="0"/>
              <a:t>x</a:t>
            </a:r>
            <a:r>
              <a:rPr lang="ro-RO" baseline="-25000" dirty="0" err="1" smtClean="0"/>
              <a:t>j</a:t>
            </a:r>
            <a:r>
              <a:rPr lang="ro-RO" dirty="0" smtClean="0"/>
              <a:t>),    unde i≠j, şi </a:t>
            </a:r>
            <a:r>
              <a:rPr lang="ro-RO" dirty="0" err="1" smtClean="0"/>
              <a:t>x</a:t>
            </a:r>
            <a:r>
              <a:rPr lang="ro-RO" baseline="-25000" dirty="0" err="1" smtClean="0"/>
              <a:t>i</a:t>
            </a:r>
            <a:r>
              <a:rPr lang="ro-RO" dirty="0" smtClean="0"/>
              <a:t>, </a:t>
            </a:r>
            <a:r>
              <a:rPr lang="ro-RO" dirty="0" err="1" smtClean="0"/>
              <a:t>x</a:t>
            </a:r>
            <a:r>
              <a:rPr lang="ro-RO" baseline="-25000" dirty="0" err="1" smtClean="0"/>
              <a:t>j</a:t>
            </a:r>
            <a:r>
              <a:rPr lang="ro-RO" baseline="-25000" dirty="0" smtClean="0"/>
              <a:t>  </a:t>
            </a:r>
            <a:r>
              <a:rPr lang="ro-RO" dirty="0" smtClean="0"/>
              <a:t>noduri din X.</a:t>
            </a:r>
          </a:p>
          <a:p>
            <a:pPr algn="l"/>
            <a:endParaRPr lang="ro-RO" dirty="0"/>
          </a:p>
        </p:txBody>
      </p:sp>
      <p:pic>
        <p:nvPicPr>
          <p:cNvPr id="9" name="Image1"/>
          <p:cNvPicPr/>
          <p:nvPr/>
        </p:nvPicPr>
        <p:blipFill>
          <a:blip r:embed="rId2"/>
          <a:stretch>
            <a:fillRect/>
          </a:stretch>
        </p:blipFill>
        <p:spPr bwMode="auto">
          <a:xfrm>
            <a:off x="457200" y="3884703"/>
            <a:ext cx="3048000" cy="2505075"/>
          </a:xfrm>
          <a:prstGeom prst="rect">
            <a:avLst/>
          </a:prstGeom>
          <a:noFill/>
          <a:ln w="9525">
            <a:noFill/>
            <a:miter lim="800000"/>
            <a:headEnd/>
            <a:tailEnd/>
          </a:ln>
        </p:spPr>
      </p:pic>
      <p:sp>
        <p:nvSpPr>
          <p:cNvPr id="3" name="CasetăText 2"/>
          <p:cNvSpPr txBox="1"/>
          <p:nvPr/>
        </p:nvSpPr>
        <p:spPr>
          <a:xfrm>
            <a:off x="457200" y="2407375"/>
            <a:ext cx="8382000" cy="1754326"/>
          </a:xfrm>
          <a:prstGeom prst="rect">
            <a:avLst/>
          </a:prstGeom>
          <a:noFill/>
        </p:spPr>
        <p:txBody>
          <a:bodyPr wrap="square" rtlCol="0">
            <a:spAutoFit/>
          </a:bodyPr>
          <a:lstStyle/>
          <a:p>
            <a:pPr algn="l"/>
            <a:r>
              <a:rPr lang="ro-RO" b="1" dirty="0"/>
              <a:t>Observaţii:</a:t>
            </a:r>
          </a:p>
          <a:p>
            <a:pPr algn="l"/>
            <a:r>
              <a:rPr lang="ro-RO" dirty="0" err="1"/>
              <a:t>-Elementele</a:t>
            </a:r>
            <a:r>
              <a:rPr lang="ro-RO" dirty="0"/>
              <a:t> mulţimii X se numesc noduri sau vârfuri. Mulţimea X se mai numeşte şi mulţimea nodurilor sau vârfurilor. </a:t>
            </a:r>
          </a:p>
          <a:p>
            <a:pPr algn="l"/>
            <a:r>
              <a:rPr lang="ro-RO" dirty="0" err="1"/>
              <a:t>-Elementele</a:t>
            </a:r>
            <a:r>
              <a:rPr lang="ro-RO" dirty="0"/>
              <a:t> mulţimii U se numesc muchii. Mulţimea U se mai numeşte şi mulţimea muchiilor</a:t>
            </a:r>
            <a:r>
              <a:rPr lang="ro-RO" dirty="0" smtClean="0"/>
              <a:t>.</a:t>
            </a:r>
            <a:endParaRPr lang="en-US" dirty="0" smtClean="0"/>
          </a:p>
          <a:p>
            <a:pPr algn="l"/>
            <a:r>
              <a:rPr lang="en-US" b="1" dirty="0" smtClean="0"/>
              <a:t>Ex:</a:t>
            </a:r>
            <a:endParaRPr lang="ro-RO" b="1" dirty="0"/>
          </a:p>
        </p:txBody>
      </p:sp>
      <p:sp>
        <p:nvSpPr>
          <p:cNvPr id="4" name="CasetăText 3"/>
          <p:cNvSpPr txBox="1"/>
          <p:nvPr/>
        </p:nvSpPr>
        <p:spPr>
          <a:xfrm>
            <a:off x="3429000" y="4343399"/>
            <a:ext cx="4724400" cy="2031325"/>
          </a:xfrm>
          <a:prstGeom prst="rect">
            <a:avLst/>
          </a:prstGeom>
          <a:noFill/>
        </p:spPr>
        <p:txBody>
          <a:bodyPr wrap="square" rtlCol="0">
            <a:spAutoFit/>
          </a:bodyPr>
          <a:lstStyle/>
          <a:p>
            <a:pPr algn="l"/>
            <a:r>
              <a:rPr lang="ro-RO" dirty="0"/>
              <a:t>X</a:t>
            </a:r>
            <a:r>
              <a:rPr lang="ro-RO" dirty="0" smtClean="0"/>
              <a:t>={1, 2, 3, 4, 5, 6</a:t>
            </a:r>
            <a:r>
              <a:rPr lang="ro-RO" dirty="0"/>
              <a:t>}</a:t>
            </a:r>
          </a:p>
          <a:p>
            <a:pPr algn="l"/>
            <a:r>
              <a:rPr lang="ro-RO" dirty="0"/>
              <a:t> </a:t>
            </a:r>
          </a:p>
          <a:p>
            <a:pPr algn="l"/>
            <a:r>
              <a:rPr lang="ro-RO" dirty="0"/>
              <a:t>U={(1,2), (1,4), (1,5), (3,4), (3,5), (4,5</a:t>
            </a:r>
            <a:r>
              <a:rPr lang="ro-RO" dirty="0" smtClean="0"/>
              <a:t>)}</a:t>
            </a:r>
            <a:endParaRPr lang="en-US" dirty="0" smtClean="0"/>
          </a:p>
          <a:p>
            <a:pPr algn="l"/>
            <a:endParaRPr lang="en-US" dirty="0"/>
          </a:p>
          <a:p>
            <a:pPr algn="l"/>
            <a:endParaRPr lang="en-US" dirty="0" smtClean="0"/>
          </a:p>
          <a:p>
            <a:pPr algn="l"/>
            <a:r>
              <a:rPr lang="en-US" dirty="0" err="1" smtClean="0"/>
              <a:t>Muchia</a:t>
            </a:r>
            <a:r>
              <a:rPr lang="en-US" dirty="0" smtClean="0"/>
              <a:t> (1,2) </a:t>
            </a:r>
            <a:r>
              <a:rPr lang="en-US" dirty="0" err="1" smtClean="0"/>
              <a:t>este</a:t>
            </a:r>
            <a:r>
              <a:rPr lang="en-US" dirty="0" smtClean="0"/>
              <a:t> identic</a:t>
            </a:r>
            <a:r>
              <a:rPr lang="ro-RO" dirty="0" smtClean="0"/>
              <a:t>ă cu muchia (2,1)</a:t>
            </a:r>
            <a:endParaRPr lang="ro-RO" dirty="0"/>
          </a:p>
          <a:p>
            <a:pPr algn="l"/>
            <a:endParaRPr lang="ro-RO" dirty="0"/>
          </a:p>
        </p:txBody>
      </p:sp>
    </p:spTree>
  </p:cSld>
  <p:clrMapOvr>
    <a:masterClrMapping/>
  </p:clrMapOvr>
  <p:transition spd="med" advClick="0" advTm="5000">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r>
              <a:rPr lang="en-US" dirty="0"/>
              <a:t>GRAFURI NEORIENTATE</a:t>
            </a:r>
          </a:p>
        </p:txBody>
      </p:sp>
      <p:sp>
        <p:nvSpPr>
          <p:cNvPr id="6" name="Date Placeholder 3"/>
          <p:cNvSpPr txBox="1">
            <a:spLocks/>
          </p:cNvSpPr>
          <p:nvPr/>
        </p:nvSpPr>
        <p:spPr bwMode="gray">
          <a:xfrm>
            <a:off x="5638800" y="6457950"/>
            <a:ext cx="3048000" cy="247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smtClean="0">
                <a:ln>
                  <a:noFill/>
                </a:ln>
                <a:solidFill>
                  <a:srgbClr val="5F5F5F"/>
                </a:solidFill>
                <a:effectLst/>
                <a:uLnTx/>
                <a:uFillTx/>
                <a:latin typeface="+mn-lt"/>
                <a:ea typeface="+mn-ea"/>
                <a:cs typeface="+mn-cs"/>
              </a:rPr>
              <a:t>C.N.I. </a:t>
            </a:r>
            <a:r>
              <a:rPr kumimoji="0" lang="en-US" sz="1000" b="1" i="0" u="none" strike="noStrike" kern="1200" cap="none" spc="0" normalizeH="0" baseline="0" noProof="0" dirty="0" err="1" smtClean="0">
                <a:ln>
                  <a:noFill/>
                </a:ln>
                <a:solidFill>
                  <a:srgbClr val="5F5F5F"/>
                </a:solidFill>
                <a:effectLst/>
                <a:uLnTx/>
                <a:uFillTx/>
                <a:latin typeface="+mn-lt"/>
                <a:ea typeface="+mn-ea"/>
                <a:cs typeface="+mn-cs"/>
              </a:rPr>
              <a:t>Traian</a:t>
            </a:r>
            <a:r>
              <a:rPr kumimoji="0" lang="en-US" sz="1000" b="1" i="0" u="none" strike="noStrike" kern="1200" cap="none" spc="0" normalizeH="0" baseline="0" noProof="0" dirty="0" smtClean="0">
                <a:ln>
                  <a:noFill/>
                </a:ln>
                <a:solidFill>
                  <a:srgbClr val="5F5F5F"/>
                </a:solidFill>
                <a:effectLst/>
                <a:uLnTx/>
                <a:uFillTx/>
                <a:latin typeface="+mn-lt"/>
                <a:ea typeface="+mn-ea"/>
                <a:cs typeface="+mn-cs"/>
              </a:rPr>
              <a:t> </a:t>
            </a:r>
            <a:r>
              <a:rPr kumimoji="0" lang="en-US" sz="1000" b="1" i="0" u="none" strike="noStrike" kern="1200" cap="none" spc="0" normalizeH="0" baseline="0" noProof="0" dirty="0" err="1" smtClean="0">
                <a:ln>
                  <a:noFill/>
                </a:ln>
                <a:solidFill>
                  <a:srgbClr val="5F5F5F"/>
                </a:solidFill>
                <a:effectLst/>
                <a:uLnTx/>
                <a:uFillTx/>
                <a:latin typeface="+mn-lt"/>
                <a:ea typeface="+mn-ea"/>
                <a:cs typeface="+mn-cs"/>
              </a:rPr>
              <a:t>Lalescu</a:t>
            </a:r>
            <a:r>
              <a:rPr kumimoji="0" lang="en-US" sz="1000" b="1" i="0" u="none" strike="noStrike" kern="1200" cap="none" spc="0" normalizeH="0" baseline="0" noProof="0" dirty="0" smtClean="0">
                <a:ln>
                  <a:noFill/>
                </a:ln>
                <a:solidFill>
                  <a:srgbClr val="5F5F5F"/>
                </a:solidFill>
                <a:effectLst/>
                <a:uLnTx/>
                <a:uFillTx/>
                <a:latin typeface="+mn-lt"/>
                <a:ea typeface="+mn-ea"/>
                <a:cs typeface="+mn-cs"/>
              </a:rPr>
              <a:t> </a:t>
            </a:r>
            <a:r>
              <a:rPr kumimoji="0" lang="en-US" sz="1000" b="1" i="0" u="none" strike="noStrike" kern="1200" cap="none" spc="0" normalizeH="0" baseline="0" noProof="0" dirty="0" err="1" smtClean="0">
                <a:ln>
                  <a:noFill/>
                </a:ln>
                <a:solidFill>
                  <a:srgbClr val="5F5F5F"/>
                </a:solidFill>
                <a:effectLst/>
                <a:uLnTx/>
                <a:uFillTx/>
                <a:latin typeface="+mn-lt"/>
                <a:ea typeface="+mn-ea"/>
                <a:cs typeface="+mn-cs"/>
              </a:rPr>
              <a:t>Hunedoara</a:t>
            </a:r>
            <a:endParaRPr kumimoji="0" lang="en-US" sz="1000" b="1" i="0" u="none" strike="noStrike" kern="1200" cap="none" spc="0" normalizeH="0" baseline="0" noProof="0" dirty="0" smtClean="0">
              <a:ln>
                <a:noFill/>
              </a:ln>
              <a:solidFill>
                <a:srgbClr val="5F5F5F"/>
              </a:solidFill>
              <a:effectLst/>
              <a:uLnTx/>
              <a:uFillTx/>
              <a:latin typeface="+mn-lt"/>
              <a:ea typeface="+mn-ea"/>
              <a:cs typeface="+mn-cs"/>
            </a:endParaRPr>
          </a:p>
        </p:txBody>
      </p:sp>
      <p:sp>
        <p:nvSpPr>
          <p:cNvPr id="2" name="CasetăText 1"/>
          <p:cNvSpPr txBox="1"/>
          <p:nvPr/>
        </p:nvSpPr>
        <p:spPr>
          <a:xfrm>
            <a:off x="457200" y="990600"/>
            <a:ext cx="7772400" cy="1477328"/>
          </a:xfrm>
          <a:prstGeom prst="rect">
            <a:avLst/>
          </a:prstGeom>
          <a:noFill/>
        </p:spPr>
        <p:txBody>
          <a:bodyPr wrap="square" rtlCol="0">
            <a:spAutoFit/>
          </a:bodyPr>
          <a:lstStyle/>
          <a:p>
            <a:pPr algn="just"/>
            <a:r>
              <a:rPr lang="ro-RO" dirty="0"/>
              <a:t>Numim</a:t>
            </a:r>
            <a:r>
              <a:rPr lang="ro-RO" b="1" dirty="0"/>
              <a:t> noduri adiacente</a:t>
            </a:r>
            <a:r>
              <a:rPr lang="ro-RO" dirty="0"/>
              <a:t> orice pereche de noduri care </a:t>
            </a:r>
            <a:r>
              <a:rPr lang="ro-RO" dirty="0" smtClean="0"/>
              <a:t>formeaz</a:t>
            </a:r>
            <a:r>
              <a:rPr lang="ro-RO" dirty="0"/>
              <a:t>ă</a:t>
            </a:r>
            <a:r>
              <a:rPr lang="ro-RO" dirty="0" smtClean="0"/>
              <a:t> </a:t>
            </a:r>
            <a:r>
              <a:rPr lang="ro-RO" dirty="0"/>
              <a:t>o muchie. Fiecare din cele două noduri spunem că sunt </a:t>
            </a:r>
            <a:r>
              <a:rPr lang="ro-RO" b="1" dirty="0"/>
              <a:t>incidente</a:t>
            </a:r>
            <a:r>
              <a:rPr lang="ro-RO" dirty="0"/>
              <a:t> cu muchia pe care o formează. Se numesc </a:t>
            </a:r>
            <a:r>
              <a:rPr lang="ro-RO" b="1" dirty="0"/>
              <a:t>muchii incidente</a:t>
            </a:r>
            <a:r>
              <a:rPr lang="ro-RO" dirty="0"/>
              <a:t> </a:t>
            </a:r>
            <a:r>
              <a:rPr lang="ro-RO" dirty="0" smtClean="0"/>
              <a:t>dou</a:t>
            </a:r>
            <a:r>
              <a:rPr lang="ro-RO" dirty="0"/>
              <a:t>ă</a:t>
            </a:r>
            <a:r>
              <a:rPr lang="ro-RO" dirty="0" smtClean="0"/>
              <a:t> </a:t>
            </a:r>
            <a:r>
              <a:rPr lang="ro-RO" dirty="0"/>
              <a:t>muchii care au o extremitate comună. </a:t>
            </a:r>
          </a:p>
          <a:p>
            <a:pPr algn="l"/>
            <a:endParaRPr lang="ro-RO" dirty="0"/>
          </a:p>
        </p:txBody>
      </p:sp>
      <p:sp>
        <p:nvSpPr>
          <p:cNvPr id="3" name="CasetăText 2"/>
          <p:cNvSpPr txBox="1"/>
          <p:nvPr/>
        </p:nvSpPr>
        <p:spPr>
          <a:xfrm>
            <a:off x="457200" y="2467928"/>
            <a:ext cx="7772400" cy="646331"/>
          </a:xfrm>
          <a:prstGeom prst="rect">
            <a:avLst/>
          </a:prstGeom>
          <a:noFill/>
        </p:spPr>
        <p:txBody>
          <a:bodyPr wrap="square" rtlCol="0">
            <a:spAutoFit/>
          </a:bodyPr>
          <a:lstStyle/>
          <a:p>
            <a:pPr algn="just"/>
            <a:r>
              <a:rPr lang="ro-RO" b="1" dirty="0"/>
              <a:t>Gradul</a:t>
            </a:r>
            <a:r>
              <a:rPr lang="ro-RO" dirty="0"/>
              <a:t> unui nod  x al grafului G=(X,U)  este egal cu numărul muchiilor incidente cu nodul </a:t>
            </a:r>
            <a:r>
              <a:rPr lang="ro-RO" dirty="0" smtClean="0"/>
              <a:t>x, </a:t>
            </a:r>
            <a:r>
              <a:rPr lang="ro-RO" dirty="0"/>
              <a:t>se notează cu d(x</a:t>
            </a:r>
            <a:r>
              <a:rPr lang="ro-RO" dirty="0" smtClean="0"/>
              <a:t>)</a:t>
            </a:r>
            <a:r>
              <a:rPr lang="ro-RO" baseline="-25000" dirty="0" smtClean="0"/>
              <a:t>.</a:t>
            </a:r>
            <a:endParaRPr lang="en-US" baseline="-25000" dirty="0" smtClean="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000" y="3581400"/>
            <a:ext cx="3048000" cy="250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asetăText 3"/>
          <p:cNvSpPr txBox="1"/>
          <p:nvPr/>
        </p:nvSpPr>
        <p:spPr>
          <a:xfrm>
            <a:off x="2590800" y="3623348"/>
            <a:ext cx="1143000" cy="2031325"/>
          </a:xfrm>
          <a:prstGeom prst="rect">
            <a:avLst/>
          </a:prstGeom>
          <a:noFill/>
        </p:spPr>
        <p:txBody>
          <a:bodyPr wrap="square" rtlCol="0">
            <a:spAutoFit/>
          </a:bodyPr>
          <a:lstStyle/>
          <a:p>
            <a:r>
              <a:rPr lang="ro-RO" dirty="0"/>
              <a:t>d(1)=3</a:t>
            </a:r>
          </a:p>
          <a:p>
            <a:r>
              <a:rPr lang="ro-RO" dirty="0"/>
              <a:t>d(2)=1</a:t>
            </a:r>
          </a:p>
          <a:p>
            <a:r>
              <a:rPr lang="ro-RO" dirty="0"/>
              <a:t>d(3)=2</a:t>
            </a:r>
          </a:p>
          <a:p>
            <a:r>
              <a:rPr lang="ro-RO" dirty="0"/>
              <a:t>d(4)=3</a:t>
            </a:r>
          </a:p>
          <a:p>
            <a:r>
              <a:rPr lang="ro-RO" dirty="0"/>
              <a:t>d(5)=3</a:t>
            </a:r>
          </a:p>
          <a:p>
            <a:r>
              <a:rPr lang="ro-RO" dirty="0"/>
              <a:t>d(6)=0</a:t>
            </a:r>
          </a:p>
          <a:p>
            <a:pPr algn="l"/>
            <a:endParaRPr lang="ro-RO" dirty="0"/>
          </a:p>
        </p:txBody>
      </p:sp>
      <p:sp>
        <p:nvSpPr>
          <p:cNvPr id="5" name="CasetăText 4"/>
          <p:cNvSpPr txBox="1"/>
          <p:nvPr/>
        </p:nvSpPr>
        <p:spPr>
          <a:xfrm>
            <a:off x="4572000" y="3581400"/>
            <a:ext cx="2971800" cy="1754326"/>
          </a:xfrm>
          <a:prstGeom prst="rect">
            <a:avLst/>
          </a:prstGeom>
          <a:noFill/>
        </p:spPr>
        <p:txBody>
          <a:bodyPr wrap="square" rtlCol="0">
            <a:spAutoFit/>
          </a:bodyPr>
          <a:lstStyle/>
          <a:p>
            <a:pPr algn="just"/>
            <a:r>
              <a:rPr lang="ro-RO" dirty="0"/>
              <a:t>Nodurile care au gradul 1 se numesc terminale </a:t>
            </a:r>
            <a:endParaRPr lang="en-US" dirty="0" smtClean="0"/>
          </a:p>
          <a:p>
            <a:pPr algn="just"/>
            <a:r>
              <a:rPr lang="ro-RO" dirty="0" smtClean="0"/>
              <a:t> </a:t>
            </a:r>
            <a:endParaRPr lang="en-US" dirty="0" smtClean="0"/>
          </a:p>
          <a:p>
            <a:pPr algn="just"/>
            <a:r>
              <a:rPr lang="en-US" dirty="0"/>
              <a:t>N</a:t>
            </a:r>
            <a:r>
              <a:rPr lang="ro-RO" dirty="0" err="1" smtClean="0"/>
              <a:t>odurile</a:t>
            </a:r>
            <a:r>
              <a:rPr lang="ro-RO" dirty="0" smtClean="0"/>
              <a:t> </a:t>
            </a:r>
            <a:r>
              <a:rPr lang="ro-RO" dirty="0"/>
              <a:t>care au gradul 0 se numesc izolate</a:t>
            </a:r>
          </a:p>
          <a:p>
            <a:pPr algn="l"/>
            <a:endParaRPr lang="ro-RO" dirty="0"/>
          </a:p>
        </p:txBody>
      </p:sp>
    </p:spTree>
  </p:cSld>
  <p:clrMapOvr>
    <a:masterClrMapping/>
  </p:clrMapOvr>
  <p:transition spd="med" advClick="0" advTm="5000">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dirty="0"/>
              <a:t>GRAFURI NEORIENTATE</a:t>
            </a:r>
            <a:endParaRPr lang="ro-RO" dirty="0"/>
          </a:p>
        </p:txBody>
      </p:sp>
      <p:sp>
        <p:nvSpPr>
          <p:cNvPr id="3" name="Substituent dată 2"/>
          <p:cNvSpPr>
            <a:spLocks noGrp="1"/>
          </p:cNvSpPr>
          <p:nvPr>
            <p:ph type="dt" sz="half" idx="10"/>
          </p:nvPr>
        </p:nvSpPr>
        <p:spPr>
          <a:xfrm>
            <a:off x="5638800" y="6400800"/>
            <a:ext cx="3200400" cy="301625"/>
          </a:xfrm>
        </p:spPr>
        <p:txBody>
          <a:bodyPr/>
          <a:lstStyle/>
          <a:p>
            <a:pPr lvl="0" algn="ctr">
              <a:defRPr/>
            </a:pPr>
            <a:r>
              <a:rPr lang="en-US" dirty="0"/>
              <a:t>C.N.I. </a:t>
            </a:r>
            <a:r>
              <a:rPr lang="en-US" dirty="0" err="1"/>
              <a:t>Traian</a:t>
            </a:r>
            <a:r>
              <a:rPr lang="en-US" dirty="0"/>
              <a:t> </a:t>
            </a:r>
            <a:r>
              <a:rPr lang="en-US" dirty="0" err="1"/>
              <a:t>Lalescu</a:t>
            </a:r>
            <a:r>
              <a:rPr lang="en-US" dirty="0"/>
              <a:t> </a:t>
            </a:r>
            <a:r>
              <a:rPr lang="en-US" dirty="0" err="1"/>
              <a:t>Hunedoara</a:t>
            </a:r>
            <a:endParaRPr lang="en-US" dirty="0"/>
          </a:p>
        </p:txBody>
      </p:sp>
      <p:sp>
        <p:nvSpPr>
          <p:cNvPr id="5" name="CasetăText 4"/>
          <p:cNvSpPr txBox="1"/>
          <p:nvPr/>
        </p:nvSpPr>
        <p:spPr>
          <a:xfrm>
            <a:off x="990600" y="1143000"/>
            <a:ext cx="7848600" cy="1754326"/>
          </a:xfrm>
          <a:prstGeom prst="rect">
            <a:avLst/>
          </a:prstGeom>
          <a:noFill/>
        </p:spPr>
        <p:txBody>
          <a:bodyPr wrap="square" rtlCol="0">
            <a:spAutoFit/>
          </a:bodyPr>
          <a:lstStyle/>
          <a:p>
            <a:pPr algn="l"/>
            <a:r>
              <a:rPr lang="en-US" dirty="0" err="1"/>
              <a:t>Pentru</a:t>
            </a:r>
            <a:r>
              <a:rPr lang="en-US" dirty="0"/>
              <a:t> a </a:t>
            </a:r>
            <a:r>
              <a:rPr lang="en-US" dirty="0" err="1"/>
              <a:t>reprezenta</a:t>
            </a:r>
            <a:r>
              <a:rPr lang="en-US" dirty="0"/>
              <a:t> un </a:t>
            </a:r>
            <a:r>
              <a:rPr lang="en-US" dirty="0" err="1" smtClean="0"/>
              <a:t>graf</a:t>
            </a:r>
            <a:r>
              <a:rPr lang="en-US" dirty="0" smtClean="0"/>
              <a:t> </a:t>
            </a:r>
            <a:r>
              <a:rPr lang="en-US" dirty="0" err="1"/>
              <a:t>într</a:t>
            </a:r>
            <a:r>
              <a:rPr lang="en-US" dirty="0"/>
              <a:t>-un program, </a:t>
            </a:r>
            <a:r>
              <a:rPr lang="en-US" dirty="0" err="1"/>
              <a:t>există</a:t>
            </a:r>
            <a:r>
              <a:rPr lang="en-US" dirty="0"/>
              <a:t> </a:t>
            </a:r>
            <a:r>
              <a:rPr lang="en-US" dirty="0" err="1"/>
              <a:t>mai</a:t>
            </a:r>
            <a:r>
              <a:rPr lang="en-US" dirty="0"/>
              <a:t> </a:t>
            </a:r>
            <a:r>
              <a:rPr lang="en-US" dirty="0" err="1"/>
              <a:t>multe</a:t>
            </a:r>
            <a:r>
              <a:rPr lang="en-US" dirty="0"/>
              <a:t> </a:t>
            </a:r>
            <a:r>
              <a:rPr lang="en-US" dirty="0" err="1"/>
              <a:t>modalităţi</a:t>
            </a:r>
            <a:r>
              <a:rPr lang="en-US" dirty="0"/>
              <a:t> </a:t>
            </a:r>
            <a:r>
              <a:rPr lang="en-US" dirty="0" smtClean="0"/>
              <a:t> </a:t>
            </a:r>
            <a:r>
              <a:rPr lang="en-US" dirty="0" err="1"/>
              <a:t>folosind</a:t>
            </a:r>
            <a:r>
              <a:rPr lang="en-US" dirty="0"/>
              <a:t> diverse </a:t>
            </a:r>
            <a:r>
              <a:rPr lang="en-US" dirty="0" err="1"/>
              <a:t>structuri</a:t>
            </a:r>
            <a:r>
              <a:rPr lang="en-US" dirty="0"/>
              <a:t> de date</a:t>
            </a:r>
            <a:r>
              <a:rPr lang="en-US" dirty="0" smtClean="0"/>
              <a:t>:</a:t>
            </a:r>
            <a:endParaRPr lang="ro-RO" dirty="0"/>
          </a:p>
          <a:p>
            <a:pPr marL="742950" lvl="1" indent="-285750" algn="l">
              <a:buFont typeface="Arial" pitchFamily="34" charset="0"/>
              <a:buChar char="•"/>
            </a:pPr>
            <a:r>
              <a:rPr lang="en-US" dirty="0" err="1" smtClean="0"/>
              <a:t>reprezentarea</a:t>
            </a:r>
            <a:r>
              <a:rPr lang="en-US" dirty="0" smtClean="0"/>
              <a:t> </a:t>
            </a:r>
            <a:r>
              <a:rPr lang="en-US" dirty="0" err="1"/>
              <a:t>unui</a:t>
            </a:r>
            <a:r>
              <a:rPr lang="en-US" dirty="0"/>
              <a:t> </a:t>
            </a:r>
            <a:r>
              <a:rPr lang="en-US" dirty="0" err="1"/>
              <a:t>graf</a:t>
            </a:r>
            <a:r>
              <a:rPr lang="en-US" dirty="0"/>
              <a:t> </a:t>
            </a:r>
            <a:r>
              <a:rPr lang="en-US" dirty="0" err="1"/>
              <a:t>prin</a:t>
            </a:r>
            <a:r>
              <a:rPr lang="en-US" dirty="0"/>
              <a:t> </a:t>
            </a:r>
            <a:r>
              <a:rPr lang="en-US" dirty="0" err="1"/>
              <a:t>matricea</a:t>
            </a:r>
            <a:r>
              <a:rPr lang="en-US" dirty="0"/>
              <a:t> de </a:t>
            </a:r>
            <a:r>
              <a:rPr lang="en-US" dirty="0" err="1"/>
              <a:t>adiacentă</a:t>
            </a:r>
            <a:r>
              <a:rPr lang="en-US" dirty="0"/>
              <a:t>;</a:t>
            </a:r>
            <a:endParaRPr lang="ro-RO" dirty="0"/>
          </a:p>
          <a:p>
            <a:pPr marL="742950" lvl="1" indent="-285750" algn="l">
              <a:buFont typeface="Arial" pitchFamily="34" charset="0"/>
              <a:buChar char="•"/>
            </a:pPr>
            <a:r>
              <a:rPr lang="en-US" dirty="0" err="1" smtClean="0"/>
              <a:t>reprezentarea</a:t>
            </a:r>
            <a:r>
              <a:rPr lang="en-US" dirty="0" smtClean="0"/>
              <a:t> </a:t>
            </a:r>
            <a:r>
              <a:rPr lang="en-US" dirty="0" err="1"/>
              <a:t>unui</a:t>
            </a:r>
            <a:r>
              <a:rPr lang="en-US" dirty="0"/>
              <a:t> </a:t>
            </a:r>
            <a:r>
              <a:rPr lang="en-US" dirty="0" err="1"/>
              <a:t>graf</a:t>
            </a:r>
            <a:r>
              <a:rPr lang="en-US" dirty="0"/>
              <a:t> </a:t>
            </a:r>
            <a:r>
              <a:rPr lang="en-US" dirty="0" err="1"/>
              <a:t>prin</a:t>
            </a:r>
            <a:r>
              <a:rPr lang="en-US" dirty="0"/>
              <a:t> </a:t>
            </a:r>
            <a:r>
              <a:rPr lang="en-US" dirty="0" err="1"/>
              <a:t>listele</a:t>
            </a:r>
            <a:r>
              <a:rPr lang="en-US" dirty="0"/>
              <a:t> de </a:t>
            </a:r>
            <a:r>
              <a:rPr lang="en-US" dirty="0" err="1"/>
              <a:t>adiacentă</a:t>
            </a:r>
            <a:r>
              <a:rPr lang="en-US" dirty="0"/>
              <a:t>;</a:t>
            </a:r>
            <a:endParaRPr lang="ro-RO" dirty="0"/>
          </a:p>
          <a:p>
            <a:pPr marL="742950" lvl="1" indent="-285750" algn="l">
              <a:buFont typeface="Arial" pitchFamily="34" charset="0"/>
              <a:buChar char="•"/>
            </a:pPr>
            <a:r>
              <a:rPr lang="en-US" dirty="0" err="1" smtClean="0"/>
              <a:t>reprezentarea</a:t>
            </a:r>
            <a:r>
              <a:rPr lang="en-US" dirty="0" smtClean="0"/>
              <a:t> </a:t>
            </a:r>
            <a:r>
              <a:rPr lang="en-US" dirty="0" err="1"/>
              <a:t>unui</a:t>
            </a:r>
            <a:r>
              <a:rPr lang="en-US" dirty="0"/>
              <a:t> </a:t>
            </a:r>
            <a:r>
              <a:rPr lang="en-US" dirty="0" err="1"/>
              <a:t>graf</a:t>
            </a:r>
            <a:r>
              <a:rPr lang="en-US" dirty="0"/>
              <a:t> </a:t>
            </a:r>
            <a:r>
              <a:rPr lang="en-US" dirty="0" err="1"/>
              <a:t>prin</a:t>
            </a:r>
            <a:r>
              <a:rPr lang="en-US" dirty="0"/>
              <a:t> </a:t>
            </a:r>
            <a:r>
              <a:rPr lang="ro-RO" dirty="0" err="1"/>
              <a:t>ş</a:t>
            </a:r>
            <a:r>
              <a:rPr lang="en-US" dirty="0" err="1" smtClean="0"/>
              <a:t>irul</a:t>
            </a:r>
            <a:r>
              <a:rPr lang="en-US" dirty="0" smtClean="0"/>
              <a:t> </a:t>
            </a:r>
            <a:r>
              <a:rPr lang="en-US" dirty="0" err="1"/>
              <a:t>muchiilor</a:t>
            </a:r>
            <a:r>
              <a:rPr lang="en-US" dirty="0"/>
              <a:t>.</a:t>
            </a:r>
            <a:endParaRPr lang="ro-RO" dirty="0"/>
          </a:p>
          <a:p>
            <a:pPr algn="l"/>
            <a:endParaRPr lang="ro-RO" dirty="0"/>
          </a:p>
        </p:txBody>
      </p:sp>
      <p:sp>
        <p:nvSpPr>
          <p:cNvPr id="6" name="CasetăText 5"/>
          <p:cNvSpPr txBox="1"/>
          <p:nvPr/>
        </p:nvSpPr>
        <p:spPr>
          <a:xfrm>
            <a:off x="609600" y="2935426"/>
            <a:ext cx="8229600" cy="4062651"/>
          </a:xfrm>
          <a:prstGeom prst="rect">
            <a:avLst/>
          </a:prstGeom>
          <a:noFill/>
        </p:spPr>
        <p:txBody>
          <a:bodyPr wrap="square" rtlCol="0">
            <a:spAutoFit/>
          </a:bodyPr>
          <a:lstStyle/>
          <a:p>
            <a:pPr algn="l"/>
            <a:r>
              <a:rPr lang="en-US" sz="2000" b="1" dirty="0" smtClean="0"/>
              <a:t>         </a:t>
            </a:r>
            <a:r>
              <a:rPr lang="en-US" sz="2000" b="1" dirty="0" err="1" smtClean="0"/>
              <a:t>Reprezentarea</a:t>
            </a:r>
            <a:r>
              <a:rPr lang="en-US" sz="2000" b="1" dirty="0" smtClean="0"/>
              <a:t> </a:t>
            </a:r>
            <a:r>
              <a:rPr lang="en-US" sz="2000" b="1" dirty="0" err="1"/>
              <a:t>unui</a:t>
            </a:r>
            <a:r>
              <a:rPr lang="en-US" sz="2000" b="1" dirty="0"/>
              <a:t> </a:t>
            </a:r>
            <a:r>
              <a:rPr lang="en-US" sz="2000" b="1" dirty="0" err="1"/>
              <a:t>graf</a:t>
            </a:r>
            <a:r>
              <a:rPr lang="en-US" sz="2000" b="1" dirty="0"/>
              <a:t> </a:t>
            </a:r>
            <a:r>
              <a:rPr lang="en-US" sz="2000" b="1" dirty="0" err="1"/>
              <a:t>prin</a:t>
            </a:r>
            <a:r>
              <a:rPr lang="en-US" sz="2000" b="1" dirty="0"/>
              <a:t> </a:t>
            </a:r>
            <a:r>
              <a:rPr lang="en-US" sz="2000" b="1" dirty="0" err="1"/>
              <a:t>matricea</a:t>
            </a:r>
            <a:r>
              <a:rPr lang="en-US" sz="2000" b="1" dirty="0"/>
              <a:t> de </a:t>
            </a:r>
            <a:r>
              <a:rPr lang="en-US" sz="2000" b="1" dirty="0" err="1" smtClean="0"/>
              <a:t>adiacenţă</a:t>
            </a:r>
            <a:endParaRPr lang="en-US" sz="2000" b="1" dirty="0" smtClean="0"/>
          </a:p>
          <a:p>
            <a:pPr algn="l"/>
            <a:r>
              <a:rPr lang="en-US" dirty="0" smtClean="0"/>
              <a:t>          </a:t>
            </a:r>
          </a:p>
          <a:p>
            <a:pPr algn="l"/>
            <a:r>
              <a:rPr lang="en-US" dirty="0" smtClean="0"/>
              <a:t>       Fie </a:t>
            </a:r>
            <a:r>
              <a:rPr lang="en-US" dirty="0"/>
              <a:t>G=(X,M) un </a:t>
            </a:r>
            <a:r>
              <a:rPr lang="en-US" dirty="0" err="1"/>
              <a:t>graf</a:t>
            </a:r>
            <a:r>
              <a:rPr lang="en-US" dirty="0"/>
              <a:t> </a:t>
            </a:r>
            <a:r>
              <a:rPr lang="en-US" dirty="0" err="1"/>
              <a:t>neorieritat</a:t>
            </a:r>
            <a:r>
              <a:rPr lang="en-US" dirty="0"/>
              <a:t> cu </a:t>
            </a:r>
            <a:r>
              <a:rPr lang="en-US" b="1" dirty="0"/>
              <a:t>n</a:t>
            </a:r>
            <a:r>
              <a:rPr lang="en-US" dirty="0"/>
              <a:t> </a:t>
            </a:r>
            <a:r>
              <a:rPr lang="en-US" dirty="0" err="1"/>
              <a:t>vârfuri</a:t>
            </a:r>
            <a:r>
              <a:rPr lang="en-US" dirty="0"/>
              <a:t> (X={1,2, ..., n}) </a:t>
            </a:r>
            <a:r>
              <a:rPr lang="en-US" dirty="0" err="1"/>
              <a:t>şi</a:t>
            </a:r>
            <a:r>
              <a:rPr lang="en-US" dirty="0"/>
              <a:t> </a:t>
            </a:r>
            <a:r>
              <a:rPr lang="en-US" b="1" dirty="0"/>
              <a:t>m</a:t>
            </a:r>
            <a:r>
              <a:rPr lang="en-US" dirty="0"/>
              <a:t> </a:t>
            </a:r>
            <a:r>
              <a:rPr lang="en-US" dirty="0" err="1"/>
              <a:t>muchii</a:t>
            </a:r>
            <a:r>
              <a:rPr lang="en-US" dirty="0"/>
              <a:t>.</a:t>
            </a:r>
            <a:endParaRPr lang="ro-RO" dirty="0"/>
          </a:p>
          <a:p>
            <a:pPr algn="l"/>
            <a:r>
              <a:rPr lang="en-US" b="1" dirty="0" err="1"/>
              <a:t>Matricea</a:t>
            </a:r>
            <a:r>
              <a:rPr lang="en-US" b="1" dirty="0"/>
              <a:t> de </a:t>
            </a:r>
            <a:r>
              <a:rPr lang="en-US" b="1" dirty="0" err="1"/>
              <a:t>adiacenţă</a:t>
            </a:r>
            <a:r>
              <a:rPr lang="en-US" dirty="0"/>
              <a:t>  </a:t>
            </a:r>
            <a:r>
              <a:rPr lang="en-US" dirty="0" err="1"/>
              <a:t>asociată</a:t>
            </a:r>
            <a:r>
              <a:rPr lang="en-US" dirty="0"/>
              <a:t> </a:t>
            </a:r>
            <a:r>
              <a:rPr lang="en-US" dirty="0" err="1"/>
              <a:t>grafului</a:t>
            </a:r>
            <a:r>
              <a:rPr lang="en-US" dirty="0"/>
              <a:t> G, </a:t>
            </a:r>
            <a:r>
              <a:rPr lang="en-US" dirty="0" err="1"/>
              <a:t>este</a:t>
            </a:r>
            <a:r>
              <a:rPr lang="en-US" dirty="0"/>
              <a:t> o </a:t>
            </a:r>
            <a:r>
              <a:rPr lang="en-US" dirty="0" err="1"/>
              <a:t>matrice</a:t>
            </a:r>
            <a:r>
              <a:rPr lang="en-US" dirty="0"/>
              <a:t> </a:t>
            </a:r>
            <a:r>
              <a:rPr lang="en-US" dirty="0" err="1"/>
              <a:t>pătratică</a:t>
            </a:r>
            <a:r>
              <a:rPr lang="en-US" dirty="0"/>
              <a:t> de </a:t>
            </a:r>
            <a:r>
              <a:rPr lang="en-US" dirty="0" err="1"/>
              <a:t>ordinul</a:t>
            </a:r>
            <a:r>
              <a:rPr lang="en-US" dirty="0"/>
              <a:t> n, cu </a:t>
            </a:r>
            <a:r>
              <a:rPr lang="en-US" dirty="0" err="1"/>
              <a:t>elementele</a:t>
            </a:r>
            <a:r>
              <a:rPr lang="en-US" dirty="0"/>
              <a:t> definite </a:t>
            </a:r>
            <a:r>
              <a:rPr lang="en-US" dirty="0" err="1" smtClean="0"/>
              <a:t>astfe</a:t>
            </a:r>
            <a:r>
              <a:rPr lang="ro-RO" dirty="0" smtClean="0"/>
              <a:t>l</a:t>
            </a:r>
            <a:r>
              <a:rPr lang="en-US" dirty="0" smtClean="0"/>
              <a:t>:</a:t>
            </a:r>
          </a:p>
          <a:p>
            <a:pPr algn="l"/>
            <a:endParaRPr lang="en-US" dirty="0"/>
          </a:p>
          <a:p>
            <a:pPr algn="l"/>
            <a:endParaRPr lang="en-US" dirty="0" smtClean="0"/>
          </a:p>
          <a:p>
            <a:pPr algn="l"/>
            <a:endParaRPr lang="ro-RO" dirty="0"/>
          </a:p>
          <a:p>
            <a:pPr algn="l"/>
            <a:r>
              <a:rPr lang="en-US" dirty="0" err="1" smtClean="0"/>
              <a:t>altfel</a:t>
            </a:r>
            <a:r>
              <a:rPr lang="en-US" dirty="0" smtClean="0"/>
              <a:t> </a:t>
            </a:r>
            <a:r>
              <a:rPr lang="en-US" dirty="0" err="1"/>
              <a:t>spus</a:t>
            </a:r>
            <a:r>
              <a:rPr lang="en-US" dirty="0"/>
              <a:t>, </a:t>
            </a:r>
            <a:r>
              <a:rPr lang="en-US" dirty="0" err="1"/>
              <a:t>a</a:t>
            </a:r>
            <a:r>
              <a:rPr lang="en-US" baseline="-25000" dirty="0" err="1"/>
              <a:t>i,j</a:t>
            </a:r>
            <a:r>
              <a:rPr lang="en-US" dirty="0"/>
              <a:t>=1, </a:t>
            </a:r>
            <a:r>
              <a:rPr lang="en-US" dirty="0" err="1"/>
              <a:t>dacă</a:t>
            </a:r>
            <a:r>
              <a:rPr lang="en-US" dirty="0"/>
              <a:t> </a:t>
            </a:r>
            <a:r>
              <a:rPr lang="en-US" dirty="0" err="1"/>
              <a:t>există</a:t>
            </a:r>
            <a:r>
              <a:rPr lang="en-US" dirty="0"/>
              <a:t> </a:t>
            </a:r>
            <a:r>
              <a:rPr lang="en-US" dirty="0" err="1"/>
              <a:t>muchie</a:t>
            </a:r>
            <a:r>
              <a:rPr lang="en-US" dirty="0"/>
              <a:t> </a:t>
            </a:r>
            <a:r>
              <a:rPr lang="en-US" dirty="0" err="1"/>
              <a:t>între</a:t>
            </a:r>
            <a:r>
              <a:rPr lang="en-US" dirty="0"/>
              <a:t> </a:t>
            </a:r>
            <a:r>
              <a:rPr lang="en-US" dirty="0" err="1"/>
              <a:t>i</a:t>
            </a:r>
            <a:r>
              <a:rPr lang="en-US" dirty="0"/>
              <a:t> </a:t>
            </a:r>
            <a:r>
              <a:rPr lang="en-US" dirty="0" err="1"/>
              <a:t>şi</a:t>
            </a:r>
            <a:r>
              <a:rPr lang="en-US" dirty="0"/>
              <a:t> j, </a:t>
            </a:r>
            <a:r>
              <a:rPr lang="en-US" dirty="0" err="1"/>
              <a:t>şi</a:t>
            </a:r>
            <a:r>
              <a:rPr lang="en-US" dirty="0"/>
              <a:t> </a:t>
            </a:r>
            <a:r>
              <a:rPr lang="en-US" dirty="0" err="1"/>
              <a:t>a</a:t>
            </a:r>
            <a:r>
              <a:rPr lang="en-US" baseline="-25000" dirty="0" err="1"/>
              <a:t>i,j</a:t>
            </a:r>
            <a:r>
              <a:rPr lang="en-US" dirty="0"/>
              <a:t>=0 </a:t>
            </a:r>
            <a:r>
              <a:rPr lang="en-US" dirty="0" err="1"/>
              <a:t>dacă</a:t>
            </a:r>
            <a:r>
              <a:rPr lang="en-US" dirty="0"/>
              <a:t> nu </a:t>
            </a:r>
            <a:r>
              <a:rPr lang="en-US" dirty="0" err="1"/>
              <a:t>există</a:t>
            </a:r>
            <a:r>
              <a:rPr lang="en-US" dirty="0"/>
              <a:t> </a:t>
            </a:r>
            <a:r>
              <a:rPr lang="en-US" dirty="0" err="1"/>
              <a:t>muchie</a:t>
            </a:r>
            <a:r>
              <a:rPr lang="en-US" dirty="0"/>
              <a:t> </a:t>
            </a:r>
            <a:r>
              <a:rPr lang="en-US" dirty="0" err="1"/>
              <a:t>între</a:t>
            </a:r>
            <a:r>
              <a:rPr lang="en-US" dirty="0"/>
              <a:t> </a:t>
            </a:r>
            <a:r>
              <a:rPr lang="en-US" dirty="0" err="1"/>
              <a:t>i</a:t>
            </a:r>
            <a:r>
              <a:rPr lang="en-US" dirty="0"/>
              <a:t> </a:t>
            </a:r>
            <a:r>
              <a:rPr lang="en-US" dirty="0" err="1"/>
              <a:t>şi</a:t>
            </a:r>
            <a:r>
              <a:rPr lang="en-US" dirty="0"/>
              <a:t> </a:t>
            </a:r>
            <a:r>
              <a:rPr lang="en-US" dirty="0" smtClean="0"/>
              <a:t>j.</a:t>
            </a:r>
            <a:endParaRPr lang="ro-RO" dirty="0" smtClean="0"/>
          </a:p>
          <a:p>
            <a:pPr algn="l"/>
            <a:r>
              <a:rPr lang="en-US" dirty="0" err="1"/>
              <a:t>Matricea</a:t>
            </a:r>
            <a:r>
              <a:rPr lang="en-US" dirty="0"/>
              <a:t> de </a:t>
            </a:r>
            <a:r>
              <a:rPr lang="en-US" dirty="0" err="1"/>
              <a:t>adiacenţă</a:t>
            </a:r>
            <a:r>
              <a:rPr lang="en-US" dirty="0"/>
              <a:t> </a:t>
            </a:r>
            <a:r>
              <a:rPr lang="ro-RO" dirty="0" smtClean="0"/>
              <a:t>este simetrică </a:t>
            </a:r>
            <a:r>
              <a:rPr lang="ro-RO" dirty="0"/>
              <a:t>faţă de diagonala </a:t>
            </a:r>
            <a:r>
              <a:rPr lang="ro-RO" dirty="0" smtClean="0"/>
              <a:t>principală, elementele de pe </a:t>
            </a:r>
            <a:r>
              <a:rPr lang="ro-RO" dirty="0"/>
              <a:t>diagonala </a:t>
            </a:r>
            <a:r>
              <a:rPr lang="ro-RO" dirty="0" smtClean="0"/>
              <a:t>principală reţin valoarea 0. </a:t>
            </a:r>
            <a:endParaRPr lang="ro-RO" dirty="0"/>
          </a:p>
          <a:p>
            <a:pPr algn="l"/>
            <a:endParaRPr lang="ro-RO" sz="2000" dirty="0"/>
          </a:p>
          <a:p>
            <a:pPr algn="l"/>
            <a:endParaRPr lang="ro-RO" sz="2000" dirty="0"/>
          </a:p>
        </p:txBody>
      </p:sp>
      <p:pic>
        <p:nvPicPr>
          <p:cNvPr id="7" name="Picture 1"/>
          <p:cNvPicPr/>
          <p:nvPr/>
        </p:nvPicPr>
        <p:blipFill>
          <a:blip r:embed="rId2"/>
          <a:srcRect l="19504" t="30992" r="61488" b="60950"/>
          <a:stretch>
            <a:fillRect/>
          </a:stretch>
        </p:blipFill>
        <p:spPr bwMode="auto">
          <a:xfrm>
            <a:off x="2971800" y="4343400"/>
            <a:ext cx="2362200" cy="838200"/>
          </a:xfrm>
          <a:prstGeom prst="rect">
            <a:avLst/>
          </a:prstGeom>
          <a:noFill/>
          <a:ln w="9525">
            <a:noFill/>
            <a:miter lim="800000"/>
            <a:headEnd/>
            <a:tailEnd/>
          </a:ln>
        </p:spPr>
      </p:pic>
    </p:spTree>
    <p:extLst>
      <p:ext uri="{BB962C8B-B14F-4D97-AF65-F5344CB8AC3E}">
        <p14:creationId xmlns:p14="http://schemas.microsoft.com/office/powerpoint/2010/main" val="3191818712"/>
      </p:ext>
    </p:extLst>
  </p:cSld>
  <p:clrMapOvr>
    <a:masterClrMapping/>
  </p:clrMapOvr>
  <p:transition spd="med" advClick="0" advTm="5000">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dirty="0"/>
              <a:t>GRAFURI NEORIENTATE</a:t>
            </a:r>
            <a:endParaRPr lang="ro-RO" dirty="0"/>
          </a:p>
        </p:txBody>
      </p:sp>
      <p:sp>
        <p:nvSpPr>
          <p:cNvPr id="3" name="Substituent dată 2"/>
          <p:cNvSpPr>
            <a:spLocks noGrp="1"/>
          </p:cNvSpPr>
          <p:nvPr>
            <p:ph type="dt" sz="half" idx="10"/>
          </p:nvPr>
        </p:nvSpPr>
        <p:spPr>
          <a:xfrm>
            <a:off x="5334000" y="6477000"/>
            <a:ext cx="3124200" cy="225425"/>
          </a:xfrm>
        </p:spPr>
        <p:txBody>
          <a:bodyPr/>
          <a:lstStyle/>
          <a:p>
            <a:pPr lvl="0"/>
            <a:r>
              <a:rPr lang="en-US" dirty="0" smtClean="0"/>
              <a:t>C.N.I</a:t>
            </a:r>
            <a:r>
              <a:rPr lang="en-US" dirty="0"/>
              <a:t>. </a:t>
            </a:r>
            <a:r>
              <a:rPr lang="en-US" dirty="0" err="1"/>
              <a:t>Traian</a:t>
            </a:r>
            <a:r>
              <a:rPr lang="en-US" dirty="0"/>
              <a:t> </a:t>
            </a:r>
            <a:r>
              <a:rPr lang="en-US" dirty="0" err="1"/>
              <a:t>Lalescu</a:t>
            </a:r>
            <a:r>
              <a:rPr lang="en-US" dirty="0"/>
              <a:t> </a:t>
            </a:r>
            <a:r>
              <a:rPr lang="en-US" dirty="0" err="1"/>
              <a:t>Hunedoara</a:t>
            </a:r>
            <a:endParaRPr lang="en-US" dirty="0"/>
          </a:p>
          <a:p>
            <a:pPr algn="ctr"/>
            <a:endParaRPr lang="en-US" dirty="0"/>
          </a:p>
        </p:txBody>
      </p:sp>
      <p:sp>
        <p:nvSpPr>
          <p:cNvPr id="5" name="CasetăText 4"/>
          <p:cNvSpPr txBox="1"/>
          <p:nvPr/>
        </p:nvSpPr>
        <p:spPr>
          <a:xfrm>
            <a:off x="838200" y="1219200"/>
            <a:ext cx="7543800" cy="1200329"/>
          </a:xfrm>
          <a:prstGeom prst="rect">
            <a:avLst/>
          </a:prstGeom>
          <a:noFill/>
        </p:spPr>
        <p:txBody>
          <a:bodyPr wrap="square" rtlCol="0">
            <a:spAutoFit/>
          </a:bodyPr>
          <a:lstStyle/>
          <a:p>
            <a:pPr algn="l"/>
            <a:r>
              <a:rPr lang="en-US" dirty="0"/>
              <a:t>Fie </a:t>
            </a:r>
            <a:r>
              <a:rPr lang="en-US" dirty="0" err="1"/>
              <a:t>graful</a:t>
            </a:r>
            <a:r>
              <a:rPr lang="en-US" dirty="0"/>
              <a:t> </a:t>
            </a:r>
            <a:r>
              <a:rPr lang="en-US" dirty="0" err="1"/>
              <a:t>reprezentat</a:t>
            </a:r>
            <a:r>
              <a:rPr lang="en-US" dirty="0"/>
              <a:t>  </a:t>
            </a:r>
            <a:r>
              <a:rPr lang="ro-RO" dirty="0"/>
              <a:t>î</a:t>
            </a:r>
            <a:r>
              <a:rPr lang="en-US" dirty="0" smtClean="0"/>
              <a:t>n </a:t>
            </a:r>
            <a:r>
              <a:rPr lang="en-US" dirty="0" err="1"/>
              <a:t>figura</a:t>
            </a:r>
            <a:r>
              <a:rPr lang="en-US" dirty="0"/>
              <a:t> </a:t>
            </a:r>
            <a:r>
              <a:rPr lang="ro-RO" dirty="0" smtClean="0"/>
              <a:t>alăturată</a:t>
            </a:r>
            <a:r>
              <a:rPr lang="en-US" dirty="0" smtClean="0"/>
              <a:t>:</a:t>
            </a:r>
            <a:endParaRPr lang="ro-RO" dirty="0" smtClean="0"/>
          </a:p>
          <a:p>
            <a:pPr algn="l"/>
            <a:endParaRPr lang="ro-RO" dirty="0"/>
          </a:p>
          <a:p>
            <a:r>
              <a:rPr lang="en-US" dirty="0"/>
              <a:t> </a:t>
            </a:r>
            <a:endParaRPr lang="ro-RO" dirty="0"/>
          </a:p>
          <a:p>
            <a:pPr algn="l"/>
            <a:r>
              <a:rPr lang="en-US" dirty="0" err="1" smtClean="0"/>
              <a:t>Matricea</a:t>
            </a:r>
            <a:r>
              <a:rPr lang="en-US" dirty="0" smtClean="0"/>
              <a:t> </a:t>
            </a:r>
            <a:r>
              <a:rPr lang="en-US" dirty="0"/>
              <a:t>de </a:t>
            </a:r>
            <a:r>
              <a:rPr lang="en-US" dirty="0" err="1" smtClean="0"/>
              <a:t>adiacentă</a:t>
            </a:r>
            <a:r>
              <a:rPr lang="en-US" dirty="0"/>
              <a:t>, </a:t>
            </a:r>
            <a:r>
              <a:rPr lang="en-US" dirty="0" err="1"/>
              <a:t>asociată</a:t>
            </a:r>
            <a:r>
              <a:rPr lang="en-US" dirty="0"/>
              <a:t> </a:t>
            </a:r>
            <a:r>
              <a:rPr lang="en-US" dirty="0" err="1"/>
              <a:t>grafului</a:t>
            </a:r>
            <a:r>
              <a:rPr lang="en-US" dirty="0"/>
              <a:t>, </a:t>
            </a:r>
            <a:r>
              <a:rPr lang="en-US" dirty="0" err="1" smtClean="0"/>
              <a:t>este</a:t>
            </a:r>
            <a:r>
              <a:rPr lang="ro-RO" dirty="0" smtClean="0"/>
              <a:t>:</a:t>
            </a:r>
            <a:endParaRPr lang="ro-RO" dirty="0"/>
          </a:p>
        </p:txBody>
      </p:sp>
      <p:pic>
        <p:nvPicPr>
          <p:cNvPr id="6" name="Picture 4"/>
          <p:cNvPicPr/>
          <p:nvPr/>
        </p:nvPicPr>
        <p:blipFill>
          <a:blip r:embed="rId2"/>
          <a:srcRect l="19830" t="46988" r="53135" b="36867"/>
          <a:stretch>
            <a:fillRect/>
          </a:stretch>
        </p:blipFill>
        <p:spPr bwMode="auto">
          <a:xfrm>
            <a:off x="5534025" y="1066800"/>
            <a:ext cx="1628775" cy="1171575"/>
          </a:xfrm>
          <a:prstGeom prst="rect">
            <a:avLst/>
          </a:prstGeom>
          <a:noFill/>
          <a:ln w="9525">
            <a:noFill/>
            <a:miter lim="800000"/>
            <a:headEnd/>
            <a:tailEnd/>
          </a:ln>
        </p:spPr>
      </p:pic>
      <p:pic>
        <p:nvPicPr>
          <p:cNvPr id="7" name="Picture 1"/>
          <p:cNvPicPr/>
          <p:nvPr/>
        </p:nvPicPr>
        <p:blipFill>
          <a:blip r:embed="rId3"/>
          <a:srcRect l="13719" t="60744" r="55372" b="25206"/>
          <a:stretch>
            <a:fillRect/>
          </a:stretch>
        </p:blipFill>
        <p:spPr bwMode="auto">
          <a:xfrm>
            <a:off x="1066800" y="2438400"/>
            <a:ext cx="3505200" cy="1482626"/>
          </a:xfrm>
          <a:prstGeom prst="rect">
            <a:avLst/>
          </a:prstGeom>
          <a:noFill/>
          <a:ln w="9525">
            <a:noFill/>
            <a:miter lim="800000"/>
            <a:headEnd/>
            <a:tailEnd/>
          </a:ln>
        </p:spPr>
      </p:pic>
      <p:sp>
        <p:nvSpPr>
          <p:cNvPr id="8" name="CasetăText 7"/>
          <p:cNvSpPr txBox="1"/>
          <p:nvPr/>
        </p:nvSpPr>
        <p:spPr>
          <a:xfrm>
            <a:off x="533400" y="3968552"/>
            <a:ext cx="4076700" cy="2616101"/>
          </a:xfrm>
          <a:prstGeom prst="rect">
            <a:avLst/>
          </a:prstGeom>
          <a:noFill/>
        </p:spPr>
        <p:txBody>
          <a:bodyPr wrap="square" rtlCol="0">
            <a:spAutoFit/>
          </a:bodyPr>
          <a:lstStyle/>
          <a:p>
            <a:pPr algn="ctr"/>
            <a:r>
              <a:rPr lang="ro-RO" sz="2000" b="1" dirty="0" err="1" smtClean="0"/>
              <a:t>R</a:t>
            </a:r>
            <a:r>
              <a:rPr lang="en-US" sz="2000" b="1" dirty="0" err="1" smtClean="0"/>
              <a:t>eprezentarea</a:t>
            </a:r>
            <a:r>
              <a:rPr lang="en-US" sz="2000" b="1" dirty="0" smtClean="0"/>
              <a:t> </a:t>
            </a:r>
            <a:r>
              <a:rPr lang="en-US" sz="2000" b="1" dirty="0" err="1"/>
              <a:t>unui</a:t>
            </a:r>
            <a:r>
              <a:rPr lang="en-US" sz="2000" b="1" dirty="0"/>
              <a:t> </a:t>
            </a:r>
            <a:r>
              <a:rPr lang="en-US" sz="2000" b="1" dirty="0" err="1"/>
              <a:t>graf</a:t>
            </a:r>
            <a:r>
              <a:rPr lang="en-US" sz="2000" b="1" dirty="0"/>
              <a:t> </a:t>
            </a:r>
            <a:r>
              <a:rPr lang="en-US" sz="2000" b="1" dirty="0" err="1"/>
              <a:t>prin</a:t>
            </a:r>
            <a:r>
              <a:rPr lang="en-US" sz="2000" b="1" dirty="0"/>
              <a:t> </a:t>
            </a:r>
            <a:r>
              <a:rPr lang="en-US" sz="2000" b="1" dirty="0" err="1"/>
              <a:t>listele</a:t>
            </a:r>
            <a:r>
              <a:rPr lang="en-US" sz="2000" b="1" dirty="0"/>
              <a:t> de </a:t>
            </a:r>
            <a:r>
              <a:rPr lang="en-US" sz="2000" b="1" dirty="0" err="1" smtClean="0"/>
              <a:t>adiacen</a:t>
            </a:r>
            <a:r>
              <a:rPr lang="ro-RO" sz="2000" b="1" dirty="0"/>
              <a:t>ţ</a:t>
            </a:r>
            <a:r>
              <a:rPr lang="en-US" sz="2000" b="1" dirty="0" smtClean="0"/>
              <a:t>ă</a:t>
            </a:r>
            <a:endParaRPr lang="ro-RO" sz="2000" b="1" dirty="0" smtClean="0"/>
          </a:p>
          <a:p>
            <a:pPr algn="l"/>
            <a:endParaRPr lang="ro-RO" sz="800" dirty="0" smtClean="0"/>
          </a:p>
          <a:p>
            <a:pPr algn="l"/>
            <a:r>
              <a:rPr lang="ro-RO" dirty="0" smtClean="0"/>
              <a:t>L</a:t>
            </a:r>
            <a:r>
              <a:rPr lang="en-US" dirty="0" err="1" smtClean="0"/>
              <a:t>istele</a:t>
            </a:r>
            <a:r>
              <a:rPr lang="en-US" dirty="0" smtClean="0"/>
              <a:t> </a:t>
            </a:r>
            <a:r>
              <a:rPr lang="en-US" dirty="0"/>
              <a:t>de </a:t>
            </a:r>
            <a:r>
              <a:rPr lang="en-US" dirty="0" err="1"/>
              <a:t>adiacen</a:t>
            </a:r>
            <a:r>
              <a:rPr lang="ro-RO" dirty="0"/>
              <a:t>ţ</a:t>
            </a:r>
            <a:r>
              <a:rPr lang="en-US" dirty="0" smtClean="0"/>
              <a:t>ă</a:t>
            </a:r>
            <a:r>
              <a:rPr lang="ro-RO" dirty="0" smtClean="0"/>
              <a:t> corespunzătoare grafului din figura de mai sus sunt:</a:t>
            </a:r>
            <a:endParaRPr lang="ro-RO" dirty="0"/>
          </a:p>
          <a:p>
            <a:pPr marL="457200" indent="-457200" algn="l">
              <a:buAutoNum type="arabicPlain"/>
            </a:pPr>
            <a:r>
              <a:rPr lang="ro-RO" sz="2000" b="1" dirty="0" smtClean="0"/>
              <a:t>      3, 4</a:t>
            </a:r>
          </a:p>
          <a:p>
            <a:pPr marL="457200" indent="-457200" algn="l">
              <a:buAutoNum type="arabicPlain"/>
            </a:pPr>
            <a:r>
              <a:rPr lang="ro-RO" sz="2000" b="1" dirty="0"/>
              <a:t> </a:t>
            </a:r>
            <a:r>
              <a:rPr lang="ro-RO" sz="2000" b="1" dirty="0" smtClean="0"/>
              <a:t>     3</a:t>
            </a:r>
            <a:r>
              <a:rPr lang="ro-RO" sz="2000" b="1" dirty="0"/>
              <a:t>, </a:t>
            </a:r>
            <a:r>
              <a:rPr lang="ro-RO" sz="2000" b="1" dirty="0" smtClean="0"/>
              <a:t>4</a:t>
            </a:r>
          </a:p>
          <a:p>
            <a:pPr marL="457200" indent="-457200" algn="l">
              <a:buAutoNum type="arabicPlain"/>
            </a:pPr>
            <a:r>
              <a:rPr lang="ro-RO" sz="2000" b="1" dirty="0" smtClean="0"/>
              <a:t>      1, 2 </a:t>
            </a:r>
          </a:p>
          <a:p>
            <a:pPr marL="457200" indent="-457200" algn="l">
              <a:buAutoNum type="arabicPlain"/>
            </a:pPr>
            <a:r>
              <a:rPr lang="ro-RO" sz="2000" b="1" dirty="0"/>
              <a:t> </a:t>
            </a:r>
            <a:r>
              <a:rPr lang="ro-RO" sz="2000" b="1" dirty="0" smtClean="0"/>
              <a:t>     1, 2</a:t>
            </a:r>
          </a:p>
        </p:txBody>
      </p:sp>
      <p:sp>
        <p:nvSpPr>
          <p:cNvPr id="10" name="CasetăText 9"/>
          <p:cNvSpPr txBox="1"/>
          <p:nvPr/>
        </p:nvSpPr>
        <p:spPr>
          <a:xfrm>
            <a:off x="4876800" y="2533471"/>
            <a:ext cx="3886200" cy="1200329"/>
          </a:xfrm>
          <a:prstGeom prst="rect">
            <a:avLst/>
          </a:prstGeom>
          <a:noFill/>
        </p:spPr>
        <p:txBody>
          <a:bodyPr wrap="square" rtlCol="0">
            <a:spAutoFit/>
          </a:bodyPr>
          <a:lstStyle/>
          <a:p>
            <a:pPr algn="just"/>
            <a:r>
              <a:rPr lang="ro-RO" b="1" dirty="0" smtClean="0"/>
              <a:t>Obs: </a:t>
            </a:r>
            <a:r>
              <a:rPr lang="ro-RO" dirty="0" smtClean="0"/>
              <a:t>gradul unui nod se va calcula ca suma elementelor de pe linia sau coloana corespunzătoare nodului respectiv</a:t>
            </a:r>
            <a:endParaRPr lang="ro-RO" dirty="0"/>
          </a:p>
        </p:txBody>
      </p:sp>
      <p:cxnSp>
        <p:nvCxnSpPr>
          <p:cNvPr id="12" name="Conector drept cu săgeată 11"/>
          <p:cNvCxnSpPr/>
          <p:nvPr/>
        </p:nvCxnSpPr>
        <p:spPr bwMode="auto">
          <a:xfrm>
            <a:off x="838200" y="6096000"/>
            <a:ext cx="533400"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3" name="Conector drept cu săgeată 12"/>
          <p:cNvCxnSpPr/>
          <p:nvPr/>
        </p:nvCxnSpPr>
        <p:spPr bwMode="auto">
          <a:xfrm>
            <a:off x="825500" y="6324600"/>
            <a:ext cx="533400"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4" name="Conector drept cu săgeată 13"/>
          <p:cNvCxnSpPr/>
          <p:nvPr/>
        </p:nvCxnSpPr>
        <p:spPr bwMode="auto">
          <a:xfrm>
            <a:off x="838200" y="5486400"/>
            <a:ext cx="533400"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5" name="Conector drept cu săgeată 14"/>
          <p:cNvCxnSpPr/>
          <p:nvPr/>
        </p:nvCxnSpPr>
        <p:spPr bwMode="auto">
          <a:xfrm>
            <a:off x="850900" y="5791200"/>
            <a:ext cx="533400"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6" name="CasetăText 15"/>
          <p:cNvSpPr txBox="1"/>
          <p:nvPr/>
        </p:nvSpPr>
        <p:spPr>
          <a:xfrm>
            <a:off x="4953000" y="3962400"/>
            <a:ext cx="3733800" cy="2800767"/>
          </a:xfrm>
          <a:prstGeom prst="rect">
            <a:avLst/>
          </a:prstGeom>
          <a:noFill/>
        </p:spPr>
        <p:txBody>
          <a:bodyPr wrap="square" rtlCol="0">
            <a:spAutoFit/>
          </a:bodyPr>
          <a:lstStyle/>
          <a:p>
            <a:pPr algn="ctr"/>
            <a:r>
              <a:rPr lang="ro-RO" sz="2000" b="1" dirty="0" err="1" smtClean="0"/>
              <a:t>R</a:t>
            </a:r>
            <a:r>
              <a:rPr lang="en-US" sz="2000" b="1" dirty="0" err="1" smtClean="0"/>
              <a:t>eprezentarea</a:t>
            </a:r>
            <a:r>
              <a:rPr lang="en-US" sz="2000" b="1" dirty="0" smtClean="0"/>
              <a:t> </a:t>
            </a:r>
            <a:r>
              <a:rPr lang="en-US" sz="2000" b="1" dirty="0" err="1"/>
              <a:t>unui</a:t>
            </a:r>
            <a:r>
              <a:rPr lang="en-US" sz="2000" b="1" dirty="0"/>
              <a:t> </a:t>
            </a:r>
            <a:r>
              <a:rPr lang="en-US" sz="2000" b="1" dirty="0" err="1"/>
              <a:t>graf</a:t>
            </a:r>
            <a:r>
              <a:rPr lang="en-US" sz="2000" b="1" dirty="0"/>
              <a:t> </a:t>
            </a:r>
            <a:r>
              <a:rPr lang="en-US" sz="2000" b="1" dirty="0" err="1"/>
              <a:t>prin</a:t>
            </a:r>
            <a:r>
              <a:rPr lang="en-US" sz="2000" b="1" dirty="0"/>
              <a:t> </a:t>
            </a:r>
            <a:endParaRPr lang="ro-RO" sz="2000" b="1" dirty="0" smtClean="0"/>
          </a:p>
          <a:p>
            <a:pPr algn="ctr"/>
            <a:r>
              <a:rPr lang="ro-RO" sz="2000" b="1" dirty="0" smtClean="0"/>
              <a:t>ş</a:t>
            </a:r>
            <a:r>
              <a:rPr lang="en-US" sz="2000" b="1" dirty="0" err="1" smtClean="0"/>
              <a:t>irul</a:t>
            </a:r>
            <a:r>
              <a:rPr lang="en-US" sz="2000" b="1" dirty="0" smtClean="0"/>
              <a:t> </a:t>
            </a:r>
            <a:r>
              <a:rPr lang="en-US" sz="2000" b="1" dirty="0" err="1" smtClean="0"/>
              <a:t>muchiilor</a:t>
            </a:r>
            <a:endParaRPr lang="ro-RO" sz="2000" b="1" dirty="0" smtClean="0"/>
          </a:p>
          <a:p>
            <a:pPr algn="ctr"/>
            <a:endParaRPr lang="ro-RO" sz="800" b="1" dirty="0"/>
          </a:p>
          <a:p>
            <a:pPr algn="l"/>
            <a:r>
              <a:rPr lang="ro-RO" dirty="0" smtClean="0"/>
              <a:t>Se va folosi un vector ce va reţine muchiile grafului:</a:t>
            </a:r>
          </a:p>
          <a:p>
            <a:pPr algn="l"/>
            <a:r>
              <a:rPr lang="ro-RO" dirty="0" smtClean="0"/>
              <a:t>      </a:t>
            </a:r>
            <a:r>
              <a:rPr lang="ro-RO" dirty="0" err="1" smtClean="0"/>
              <a:t>struct</a:t>
            </a:r>
            <a:r>
              <a:rPr lang="ro-RO" dirty="0" smtClean="0"/>
              <a:t> muchie </a:t>
            </a:r>
            <a:r>
              <a:rPr lang="en-US" dirty="0" smtClean="0"/>
              <a:t>{</a:t>
            </a:r>
            <a:r>
              <a:rPr lang="en-US" dirty="0" err="1" smtClean="0"/>
              <a:t>int</a:t>
            </a:r>
            <a:r>
              <a:rPr lang="en-US" dirty="0" smtClean="0"/>
              <a:t> </a:t>
            </a:r>
            <a:r>
              <a:rPr lang="en-US" dirty="0" err="1" smtClean="0"/>
              <a:t>x,y</a:t>
            </a:r>
            <a:r>
              <a:rPr lang="en-US" dirty="0" smtClean="0"/>
              <a:t>;</a:t>
            </a:r>
          </a:p>
          <a:p>
            <a:pPr algn="l"/>
            <a:r>
              <a:rPr lang="en-US" dirty="0"/>
              <a:t>	</a:t>
            </a:r>
            <a:r>
              <a:rPr lang="en-US" dirty="0" smtClean="0"/>
              <a:t>	};</a:t>
            </a:r>
          </a:p>
          <a:p>
            <a:pPr algn="l"/>
            <a:r>
              <a:rPr lang="en-US" dirty="0" smtClean="0"/>
              <a:t>      </a:t>
            </a:r>
            <a:r>
              <a:rPr lang="en-US" dirty="0" err="1" smtClean="0"/>
              <a:t>muchie</a:t>
            </a:r>
            <a:r>
              <a:rPr lang="en-US" dirty="0" smtClean="0"/>
              <a:t> v[50];</a:t>
            </a:r>
          </a:p>
          <a:p>
            <a:pPr algn="l"/>
            <a:r>
              <a:rPr lang="en-US" dirty="0"/>
              <a:t> </a:t>
            </a:r>
            <a:r>
              <a:rPr lang="en-US" dirty="0" smtClean="0"/>
              <a:t>      </a:t>
            </a:r>
            <a:r>
              <a:rPr lang="ro-RO" dirty="0" smtClean="0"/>
              <a:t> </a:t>
            </a:r>
          </a:p>
          <a:p>
            <a:pPr algn="l"/>
            <a:endParaRPr lang="ro-RO" sz="2000" b="1" dirty="0"/>
          </a:p>
        </p:txBody>
      </p:sp>
    </p:spTree>
    <p:extLst>
      <p:ext uri="{BB962C8B-B14F-4D97-AF65-F5344CB8AC3E}">
        <p14:creationId xmlns:p14="http://schemas.microsoft.com/office/powerpoint/2010/main" val="1308804742"/>
      </p:ext>
    </p:extLst>
  </p:cSld>
  <p:clrMapOvr>
    <a:masterClrMapping/>
  </p:clrMapOvr>
  <p:transition spd="med" advClick="0" advTm="5000">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r>
              <a:rPr lang="en-US" dirty="0"/>
              <a:t>GRAFURI </a:t>
            </a:r>
            <a:r>
              <a:rPr lang="en-US" dirty="0" smtClean="0"/>
              <a:t>NEORIENTATE</a:t>
            </a:r>
            <a:r>
              <a:rPr lang="ro-RO" dirty="0" smtClean="0"/>
              <a:t> </a:t>
            </a:r>
            <a:endParaRPr lang="en-US" dirty="0"/>
          </a:p>
        </p:txBody>
      </p:sp>
      <p:sp>
        <p:nvSpPr>
          <p:cNvPr id="6" name="Date Placeholder 3"/>
          <p:cNvSpPr txBox="1">
            <a:spLocks/>
          </p:cNvSpPr>
          <p:nvPr/>
        </p:nvSpPr>
        <p:spPr bwMode="gray">
          <a:xfrm>
            <a:off x="5638800" y="6457950"/>
            <a:ext cx="3048000" cy="247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smtClean="0">
                <a:ln>
                  <a:noFill/>
                </a:ln>
                <a:solidFill>
                  <a:srgbClr val="5F5F5F"/>
                </a:solidFill>
                <a:effectLst/>
                <a:uLnTx/>
                <a:uFillTx/>
                <a:latin typeface="+mn-lt"/>
                <a:ea typeface="+mn-ea"/>
                <a:cs typeface="+mn-cs"/>
              </a:rPr>
              <a:t>C.N.I. </a:t>
            </a:r>
            <a:r>
              <a:rPr kumimoji="0" lang="en-US" sz="1000" b="1" i="0" u="none" strike="noStrike" kern="1200" cap="none" spc="0" normalizeH="0" baseline="0" noProof="0" dirty="0" err="1" smtClean="0">
                <a:ln>
                  <a:noFill/>
                </a:ln>
                <a:solidFill>
                  <a:srgbClr val="5F5F5F"/>
                </a:solidFill>
                <a:effectLst/>
                <a:uLnTx/>
                <a:uFillTx/>
                <a:latin typeface="+mn-lt"/>
                <a:ea typeface="+mn-ea"/>
                <a:cs typeface="+mn-cs"/>
              </a:rPr>
              <a:t>Traian</a:t>
            </a:r>
            <a:r>
              <a:rPr kumimoji="0" lang="en-US" sz="1000" b="1" i="0" u="none" strike="noStrike" kern="1200" cap="none" spc="0" normalizeH="0" baseline="0" noProof="0" dirty="0" smtClean="0">
                <a:ln>
                  <a:noFill/>
                </a:ln>
                <a:solidFill>
                  <a:srgbClr val="5F5F5F"/>
                </a:solidFill>
                <a:effectLst/>
                <a:uLnTx/>
                <a:uFillTx/>
                <a:latin typeface="+mn-lt"/>
                <a:ea typeface="+mn-ea"/>
                <a:cs typeface="+mn-cs"/>
              </a:rPr>
              <a:t> </a:t>
            </a:r>
            <a:r>
              <a:rPr kumimoji="0" lang="en-US" sz="1000" b="1" i="0" u="none" strike="noStrike" kern="1200" cap="none" spc="0" normalizeH="0" baseline="0" noProof="0" dirty="0" err="1" smtClean="0">
                <a:ln>
                  <a:noFill/>
                </a:ln>
                <a:solidFill>
                  <a:srgbClr val="5F5F5F"/>
                </a:solidFill>
                <a:effectLst/>
                <a:uLnTx/>
                <a:uFillTx/>
                <a:latin typeface="+mn-lt"/>
                <a:ea typeface="+mn-ea"/>
                <a:cs typeface="+mn-cs"/>
              </a:rPr>
              <a:t>Lalescu</a:t>
            </a:r>
            <a:r>
              <a:rPr kumimoji="0" lang="en-US" sz="1000" b="1" i="0" u="none" strike="noStrike" kern="1200" cap="none" spc="0" normalizeH="0" baseline="0" noProof="0" dirty="0" smtClean="0">
                <a:ln>
                  <a:noFill/>
                </a:ln>
                <a:solidFill>
                  <a:srgbClr val="5F5F5F"/>
                </a:solidFill>
                <a:effectLst/>
                <a:uLnTx/>
                <a:uFillTx/>
                <a:latin typeface="+mn-lt"/>
                <a:ea typeface="+mn-ea"/>
                <a:cs typeface="+mn-cs"/>
              </a:rPr>
              <a:t> </a:t>
            </a:r>
            <a:r>
              <a:rPr kumimoji="0" lang="en-US" sz="1000" b="1" i="0" u="none" strike="noStrike" kern="1200" cap="none" spc="0" normalizeH="0" baseline="0" noProof="0" dirty="0" err="1" smtClean="0">
                <a:ln>
                  <a:noFill/>
                </a:ln>
                <a:solidFill>
                  <a:srgbClr val="5F5F5F"/>
                </a:solidFill>
                <a:effectLst/>
                <a:uLnTx/>
                <a:uFillTx/>
                <a:latin typeface="+mn-lt"/>
                <a:ea typeface="+mn-ea"/>
                <a:cs typeface="+mn-cs"/>
              </a:rPr>
              <a:t>Hunedoara</a:t>
            </a:r>
            <a:endParaRPr kumimoji="0" lang="en-US" sz="1000" b="1" i="0" u="none" strike="noStrike" kern="1200" cap="none" spc="0" normalizeH="0" baseline="0" noProof="0" dirty="0" smtClean="0">
              <a:ln>
                <a:noFill/>
              </a:ln>
              <a:solidFill>
                <a:srgbClr val="5F5F5F"/>
              </a:solidFill>
              <a:effectLst/>
              <a:uLnTx/>
              <a:uFillTx/>
              <a:latin typeface="+mn-lt"/>
              <a:ea typeface="+mn-ea"/>
              <a:cs typeface="+mn-cs"/>
            </a:endParaRPr>
          </a:p>
        </p:txBody>
      </p:sp>
      <p:sp>
        <p:nvSpPr>
          <p:cNvPr id="2" name="CasetăText 1"/>
          <p:cNvSpPr txBox="1"/>
          <p:nvPr/>
        </p:nvSpPr>
        <p:spPr>
          <a:xfrm>
            <a:off x="457200" y="1066800"/>
            <a:ext cx="8229600" cy="1200329"/>
          </a:xfrm>
          <a:prstGeom prst="rect">
            <a:avLst/>
          </a:prstGeom>
          <a:noFill/>
        </p:spPr>
        <p:txBody>
          <a:bodyPr wrap="square" rtlCol="0">
            <a:spAutoFit/>
          </a:bodyPr>
          <a:lstStyle/>
          <a:p>
            <a:pPr algn="just"/>
            <a:r>
              <a:rPr lang="en-US" b="1" dirty="0" smtClean="0"/>
              <a:t>          </a:t>
            </a:r>
            <a:r>
              <a:rPr lang="ro-RO" b="1" dirty="0" smtClean="0"/>
              <a:t>Definiţie</a:t>
            </a:r>
            <a:r>
              <a:rPr lang="ro-RO" b="1" dirty="0"/>
              <a:t>: </a:t>
            </a:r>
            <a:r>
              <a:rPr lang="ro-RO" dirty="0"/>
              <a:t>Fie G=(X,U). Un </a:t>
            </a:r>
            <a:r>
              <a:rPr lang="ro-RO" b="1" dirty="0"/>
              <a:t>graf parţial</a:t>
            </a:r>
            <a:r>
              <a:rPr lang="ro-RO" dirty="0"/>
              <a:t> al lui G, este un graf G</a:t>
            </a:r>
            <a:r>
              <a:rPr lang="ro-RO" baseline="-25000" dirty="0"/>
              <a:t>1</a:t>
            </a:r>
            <a:r>
              <a:rPr lang="ro-RO" dirty="0"/>
              <a:t>=(X,V), cu V ⊆U. Altfel spus, un graf </a:t>
            </a:r>
            <a:r>
              <a:rPr lang="ro-RO" dirty="0" smtClean="0"/>
              <a:t>par</a:t>
            </a:r>
            <a:r>
              <a:rPr lang="ro-RO" dirty="0"/>
              <a:t>ţ</a:t>
            </a:r>
            <a:r>
              <a:rPr lang="ro-RO" dirty="0" smtClean="0"/>
              <a:t>ial </a:t>
            </a:r>
            <a:r>
              <a:rPr lang="ro-RO" dirty="0"/>
              <a:t>G</a:t>
            </a:r>
            <a:r>
              <a:rPr lang="ro-RO" baseline="-25000" dirty="0"/>
              <a:t>1</a:t>
            </a:r>
            <a:r>
              <a:rPr lang="ro-RO" dirty="0" smtClean="0"/>
              <a:t> </a:t>
            </a:r>
            <a:r>
              <a:rPr lang="ro-RO" dirty="0"/>
              <a:t>este chiar G, sau se obţine din G păstrând toate vârfurile şi suprimând nişte muchii.</a:t>
            </a:r>
          </a:p>
          <a:p>
            <a:pPr algn="just"/>
            <a:endParaRPr lang="ro-RO" dirty="0"/>
          </a:p>
        </p:txBody>
      </p:sp>
      <p:sp>
        <p:nvSpPr>
          <p:cNvPr id="3" name="CasetăText 2"/>
          <p:cNvSpPr txBox="1"/>
          <p:nvPr/>
        </p:nvSpPr>
        <p:spPr>
          <a:xfrm>
            <a:off x="457200" y="2133600"/>
            <a:ext cx="8229600" cy="923330"/>
          </a:xfrm>
          <a:prstGeom prst="rect">
            <a:avLst/>
          </a:prstGeom>
          <a:noFill/>
        </p:spPr>
        <p:txBody>
          <a:bodyPr wrap="square" rtlCol="0">
            <a:spAutoFit/>
          </a:bodyPr>
          <a:lstStyle/>
          <a:p>
            <a:pPr algn="l"/>
            <a:r>
              <a:rPr lang="ro-RO" b="1" dirty="0"/>
              <a:t>Exemplu:</a:t>
            </a:r>
            <a:endParaRPr lang="ro-RO" dirty="0"/>
          </a:p>
          <a:p>
            <a:pPr algn="just"/>
            <a:r>
              <a:rPr lang="ro-RO" dirty="0"/>
              <a:t>Pentru graful G=(X,U) de mai jos, construim alăturat graful parţial G</a:t>
            </a:r>
            <a:r>
              <a:rPr lang="ro-RO" baseline="-25000" dirty="0"/>
              <a:t>1</a:t>
            </a:r>
            <a:r>
              <a:rPr lang="ro-RO" dirty="0"/>
              <a:t>=(X,V), </a:t>
            </a:r>
            <a:r>
              <a:rPr lang="ro-RO" dirty="0" smtClean="0"/>
              <a:t>obţinut </a:t>
            </a:r>
            <a:r>
              <a:rPr lang="ro-RO" dirty="0"/>
              <a:t>prin eliminarea muchiilor ce trec prin vârful 4. </a:t>
            </a:r>
          </a:p>
        </p:txBody>
      </p:sp>
      <p:pic>
        <p:nvPicPr>
          <p:cNvPr id="10" name="Image1"/>
          <p:cNvPicPr/>
          <p:nvPr/>
        </p:nvPicPr>
        <p:blipFill>
          <a:blip r:embed="rId2"/>
          <a:stretch>
            <a:fillRect/>
          </a:stretch>
        </p:blipFill>
        <p:spPr bwMode="auto">
          <a:xfrm>
            <a:off x="838200" y="3505200"/>
            <a:ext cx="3276600" cy="2057400"/>
          </a:xfrm>
          <a:prstGeom prst="rect">
            <a:avLst/>
          </a:prstGeom>
          <a:noFill/>
          <a:ln w="9525">
            <a:noFill/>
            <a:miter lim="800000"/>
            <a:headEnd/>
            <a:tailEnd/>
          </a:ln>
        </p:spPr>
      </p:pic>
      <p:pic>
        <p:nvPicPr>
          <p:cNvPr id="11" name="Image2"/>
          <p:cNvPicPr/>
          <p:nvPr/>
        </p:nvPicPr>
        <p:blipFill>
          <a:blip r:embed="rId3"/>
          <a:stretch>
            <a:fillRect/>
          </a:stretch>
        </p:blipFill>
        <p:spPr bwMode="auto">
          <a:xfrm>
            <a:off x="4724400" y="3505200"/>
            <a:ext cx="3200400" cy="1981200"/>
          </a:xfrm>
          <a:prstGeom prst="rect">
            <a:avLst/>
          </a:prstGeom>
          <a:noFill/>
          <a:ln w="9525">
            <a:noFill/>
            <a:miter lim="800000"/>
            <a:headEnd/>
            <a:tailEnd/>
          </a:ln>
        </p:spPr>
      </p:pic>
      <p:sp>
        <p:nvSpPr>
          <p:cNvPr id="4" name="CasetăText 3"/>
          <p:cNvSpPr txBox="1"/>
          <p:nvPr/>
        </p:nvSpPr>
        <p:spPr>
          <a:xfrm>
            <a:off x="457200" y="5486400"/>
            <a:ext cx="3581400" cy="923330"/>
          </a:xfrm>
          <a:prstGeom prst="rect">
            <a:avLst/>
          </a:prstGeom>
          <a:noFill/>
        </p:spPr>
        <p:txBody>
          <a:bodyPr wrap="square" rtlCol="0">
            <a:spAutoFit/>
          </a:bodyPr>
          <a:lstStyle/>
          <a:p>
            <a:pPr algn="l"/>
            <a:r>
              <a:rPr lang="ro-RO" dirty="0"/>
              <a:t>G=(X,U</a:t>
            </a:r>
            <a:r>
              <a:rPr lang="ro-RO" dirty="0" smtClean="0"/>
              <a:t>)</a:t>
            </a:r>
          </a:p>
          <a:p>
            <a:pPr algn="l"/>
            <a:r>
              <a:rPr lang="ro-RO" dirty="0"/>
              <a:t>X={1, 2, 3, 4, 5, </a:t>
            </a:r>
            <a:r>
              <a:rPr lang="ro-RO" dirty="0" smtClean="0"/>
              <a:t>6, 7}</a:t>
            </a:r>
            <a:endParaRPr lang="ro-RO" dirty="0"/>
          </a:p>
          <a:p>
            <a:pPr algn="l"/>
            <a:r>
              <a:rPr lang="ro-RO" dirty="0" smtClean="0"/>
              <a:t>U</a:t>
            </a:r>
            <a:r>
              <a:rPr lang="ro-RO" dirty="0"/>
              <a:t> ={ </a:t>
            </a:r>
            <a:r>
              <a:rPr lang="ro-RO" dirty="0" smtClean="0"/>
              <a:t>u</a:t>
            </a:r>
            <a:r>
              <a:rPr lang="ro-RO" baseline="-25000" dirty="0" smtClean="0"/>
              <a:t>1</a:t>
            </a:r>
            <a:r>
              <a:rPr lang="ro-RO" dirty="0"/>
              <a:t>, </a:t>
            </a:r>
            <a:r>
              <a:rPr lang="ro-RO" dirty="0" smtClean="0"/>
              <a:t>u</a:t>
            </a:r>
            <a:r>
              <a:rPr lang="ro-RO" baseline="-25000" dirty="0" smtClean="0"/>
              <a:t>2</a:t>
            </a:r>
            <a:r>
              <a:rPr lang="ro-RO" dirty="0" smtClean="0"/>
              <a:t>, u</a:t>
            </a:r>
            <a:r>
              <a:rPr lang="ro-RO" baseline="-25000" dirty="0" smtClean="0"/>
              <a:t>3</a:t>
            </a:r>
            <a:r>
              <a:rPr lang="ro-RO" dirty="0" smtClean="0"/>
              <a:t>, u</a:t>
            </a:r>
            <a:r>
              <a:rPr lang="ro-RO" baseline="-25000" dirty="0" smtClean="0"/>
              <a:t>4</a:t>
            </a:r>
            <a:r>
              <a:rPr lang="ro-RO" dirty="0" smtClean="0"/>
              <a:t>, u</a:t>
            </a:r>
            <a:r>
              <a:rPr lang="ro-RO" baseline="-25000" dirty="0" smtClean="0"/>
              <a:t>5</a:t>
            </a:r>
            <a:r>
              <a:rPr lang="ro-RO" dirty="0" smtClean="0"/>
              <a:t>}</a:t>
            </a:r>
            <a:endParaRPr lang="en-US" dirty="0"/>
          </a:p>
        </p:txBody>
      </p:sp>
      <p:sp>
        <p:nvSpPr>
          <p:cNvPr id="5" name="CasetăText 4"/>
          <p:cNvSpPr txBox="1"/>
          <p:nvPr/>
        </p:nvSpPr>
        <p:spPr>
          <a:xfrm>
            <a:off x="4876800" y="5562600"/>
            <a:ext cx="3429000" cy="923330"/>
          </a:xfrm>
          <a:prstGeom prst="rect">
            <a:avLst/>
          </a:prstGeom>
          <a:noFill/>
        </p:spPr>
        <p:txBody>
          <a:bodyPr wrap="square" rtlCol="0">
            <a:spAutoFit/>
          </a:bodyPr>
          <a:lstStyle/>
          <a:p>
            <a:pPr algn="l"/>
            <a:r>
              <a:rPr lang="ro-RO" dirty="0"/>
              <a:t>G</a:t>
            </a:r>
            <a:r>
              <a:rPr lang="ro-RO" baseline="-25000" dirty="0"/>
              <a:t>1</a:t>
            </a:r>
            <a:r>
              <a:rPr lang="ro-RO" dirty="0"/>
              <a:t>=(</a:t>
            </a:r>
            <a:r>
              <a:rPr lang="ro-RO" dirty="0" smtClean="0"/>
              <a:t>X,V)</a:t>
            </a:r>
          </a:p>
          <a:p>
            <a:pPr algn="l"/>
            <a:r>
              <a:rPr lang="ro-RO" dirty="0" smtClean="0"/>
              <a:t>X</a:t>
            </a:r>
            <a:r>
              <a:rPr lang="ro-RO" dirty="0"/>
              <a:t>={1, 2, 3, 4, 5, 6, 7}</a:t>
            </a:r>
          </a:p>
          <a:p>
            <a:pPr algn="l"/>
            <a:r>
              <a:rPr lang="ro-RO" dirty="0" smtClean="0"/>
              <a:t>V </a:t>
            </a:r>
            <a:r>
              <a:rPr lang="ro-RO" dirty="0"/>
              <a:t>={ u</a:t>
            </a:r>
            <a:r>
              <a:rPr lang="ro-RO" baseline="-25000" dirty="0"/>
              <a:t>1</a:t>
            </a:r>
            <a:r>
              <a:rPr lang="ro-RO" dirty="0"/>
              <a:t>, </a:t>
            </a:r>
            <a:r>
              <a:rPr lang="ro-RO" dirty="0" smtClean="0"/>
              <a:t>u</a:t>
            </a:r>
            <a:r>
              <a:rPr lang="ro-RO" baseline="-25000" dirty="0" smtClean="0"/>
              <a:t>2</a:t>
            </a:r>
            <a:r>
              <a:rPr lang="ro-RO" dirty="0" smtClean="0"/>
              <a:t>, </a:t>
            </a:r>
            <a:r>
              <a:rPr lang="ro-RO" dirty="0"/>
              <a:t>u</a:t>
            </a:r>
            <a:r>
              <a:rPr lang="ro-RO" baseline="-25000" dirty="0"/>
              <a:t>5</a:t>
            </a:r>
            <a:r>
              <a:rPr lang="ro-RO" dirty="0" smtClean="0"/>
              <a:t>}</a:t>
            </a:r>
            <a:endParaRPr lang="en-US" dirty="0"/>
          </a:p>
        </p:txBody>
      </p:sp>
    </p:spTree>
  </p:cSld>
  <p:clrMapOvr>
    <a:masterClrMapping/>
  </p:clrMapOvr>
  <p:transition spd="med" advClick="0" advTm="5000">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r>
              <a:rPr lang="en-US" dirty="0"/>
              <a:t>GRAFURI NEORIENTATE</a:t>
            </a:r>
            <a:r>
              <a:rPr lang="ro-RO" dirty="0"/>
              <a:t> </a:t>
            </a:r>
            <a:endParaRPr lang="en-US" dirty="0"/>
          </a:p>
        </p:txBody>
      </p:sp>
      <p:sp>
        <p:nvSpPr>
          <p:cNvPr id="6" name="Date Placeholder 3"/>
          <p:cNvSpPr txBox="1">
            <a:spLocks/>
          </p:cNvSpPr>
          <p:nvPr/>
        </p:nvSpPr>
        <p:spPr bwMode="gray">
          <a:xfrm>
            <a:off x="5638800" y="6457950"/>
            <a:ext cx="3048000" cy="247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smtClean="0">
                <a:ln>
                  <a:noFill/>
                </a:ln>
                <a:solidFill>
                  <a:srgbClr val="5F5F5F"/>
                </a:solidFill>
                <a:effectLst/>
                <a:uLnTx/>
                <a:uFillTx/>
                <a:latin typeface="+mn-lt"/>
                <a:ea typeface="+mn-ea"/>
                <a:cs typeface="+mn-cs"/>
              </a:rPr>
              <a:t>C.N.I. </a:t>
            </a:r>
            <a:r>
              <a:rPr kumimoji="0" lang="en-US" sz="1000" b="1" i="0" u="none" strike="noStrike" kern="1200" cap="none" spc="0" normalizeH="0" baseline="0" noProof="0" dirty="0" err="1" smtClean="0">
                <a:ln>
                  <a:noFill/>
                </a:ln>
                <a:solidFill>
                  <a:srgbClr val="5F5F5F"/>
                </a:solidFill>
                <a:effectLst/>
                <a:uLnTx/>
                <a:uFillTx/>
                <a:latin typeface="+mn-lt"/>
                <a:ea typeface="+mn-ea"/>
                <a:cs typeface="+mn-cs"/>
              </a:rPr>
              <a:t>Traian</a:t>
            </a:r>
            <a:r>
              <a:rPr kumimoji="0" lang="en-US" sz="1000" b="1" i="0" u="none" strike="noStrike" kern="1200" cap="none" spc="0" normalizeH="0" baseline="0" noProof="0" dirty="0" smtClean="0">
                <a:ln>
                  <a:noFill/>
                </a:ln>
                <a:solidFill>
                  <a:srgbClr val="5F5F5F"/>
                </a:solidFill>
                <a:effectLst/>
                <a:uLnTx/>
                <a:uFillTx/>
                <a:latin typeface="+mn-lt"/>
                <a:ea typeface="+mn-ea"/>
                <a:cs typeface="+mn-cs"/>
              </a:rPr>
              <a:t> </a:t>
            </a:r>
            <a:r>
              <a:rPr kumimoji="0" lang="en-US" sz="1000" b="1" i="0" u="none" strike="noStrike" kern="1200" cap="none" spc="0" normalizeH="0" baseline="0" noProof="0" dirty="0" err="1" smtClean="0">
                <a:ln>
                  <a:noFill/>
                </a:ln>
                <a:solidFill>
                  <a:srgbClr val="5F5F5F"/>
                </a:solidFill>
                <a:effectLst/>
                <a:uLnTx/>
                <a:uFillTx/>
                <a:latin typeface="+mn-lt"/>
                <a:ea typeface="+mn-ea"/>
                <a:cs typeface="+mn-cs"/>
              </a:rPr>
              <a:t>Lalescu</a:t>
            </a:r>
            <a:r>
              <a:rPr kumimoji="0" lang="en-US" sz="1000" b="1" i="0" u="none" strike="noStrike" kern="1200" cap="none" spc="0" normalizeH="0" baseline="0" noProof="0" dirty="0" smtClean="0">
                <a:ln>
                  <a:noFill/>
                </a:ln>
                <a:solidFill>
                  <a:srgbClr val="5F5F5F"/>
                </a:solidFill>
                <a:effectLst/>
                <a:uLnTx/>
                <a:uFillTx/>
                <a:latin typeface="+mn-lt"/>
                <a:ea typeface="+mn-ea"/>
                <a:cs typeface="+mn-cs"/>
              </a:rPr>
              <a:t> </a:t>
            </a:r>
            <a:r>
              <a:rPr kumimoji="0" lang="en-US" sz="1000" b="1" i="0" u="none" strike="noStrike" kern="1200" cap="none" spc="0" normalizeH="0" baseline="0" noProof="0" dirty="0" err="1" smtClean="0">
                <a:ln>
                  <a:noFill/>
                </a:ln>
                <a:solidFill>
                  <a:srgbClr val="5F5F5F"/>
                </a:solidFill>
                <a:effectLst/>
                <a:uLnTx/>
                <a:uFillTx/>
                <a:latin typeface="+mn-lt"/>
                <a:ea typeface="+mn-ea"/>
                <a:cs typeface="+mn-cs"/>
              </a:rPr>
              <a:t>Hunedoara</a:t>
            </a:r>
            <a:endParaRPr kumimoji="0" lang="en-US" sz="1000" b="1" i="0" u="none" strike="noStrike" kern="1200" cap="none" spc="0" normalizeH="0" baseline="0" noProof="0" dirty="0" smtClean="0">
              <a:ln>
                <a:noFill/>
              </a:ln>
              <a:solidFill>
                <a:srgbClr val="5F5F5F"/>
              </a:solidFill>
              <a:effectLst/>
              <a:uLnTx/>
              <a:uFillTx/>
              <a:latin typeface="+mn-lt"/>
              <a:ea typeface="+mn-ea"/>
              <a:cs typeface="+mn-cs"/>
            </a:endParaRPr>
          </a:p>
        </p:txBody>
      </p:sp>
      <p:sp>
        <p:nvSpPr>
          <p:cNvPr id="3" name="CasetăText 2"/>
          <p:cNvSpPr txBox="1"/>
          <p:nvPr/>
        </p:nvSpPr>
        <p:spPr>
          <a:xfrm>
            <a:off x="457200" y="1143000"/>
            <a:ext cx="8153400" cy="1477328"/>
          </a:xfrm>
          <a:prstGeom prst="rect">
            <a:avLst/>
          </a:prstGeom>
          <a:noFill/>
        </p:spPr>
        <p:txBody>
          <a:bodyPr wrap="square" rtlCol="0">
            <a:spAutoFit/>
          </a:bodyPr>
          <a:lstStyle/>
          <a:p>
            <a:pPr algn="just"/>
            <a:r>
              <a:rPr lang="ro-RO" b="1" dirty="0" smtClean="0"/>
              <a:t>         Definiţie</a:t>
            </a:r>
            <a:r>
              <a:rPr lang="ro-RO" b="1" dirty="0"/>
              <a:t>: </a:t>
            </a:r>
            <a:r>
              <a:rPr lang="ro-RO" dirty="0"/>
              <a:t>Fie graful G=(X,U). Un </a:t>
            </a:r>
            <a:r>
              <a:rPr lang="ro-RO" b="1" dirty="0"/>
              <a:t>subgraf</a:t>
            </a:r>
            <a:r>
              <a:rPr lang="ro-RO" dirty="0"/>
              <a:t> al lui G, este un graf G</a:t>
            </a:r>
            <a:r>
              <a:rPr lang="ro-RO" baseline="-25000" dirty="0"/>
              <a:t>1</a:t>
            </a:r>
            <a:r>
              <a:rPr lang="ro-RO" dirty="0"/>
              <a:t>=(Y,T), unde Y⊆ X şi T⊆U, iar T va conţine numai muchiile care au ambele extremităţi în Y. Altfel spus, un subgraf G</a:t>
            </a:r>
            <a:r>
              <a:rPr lang="ro-RO" baseline="-25000" dirty="0"/>
              <a:t>1 </a:t>
            </a:r>
            <a:r>
              <a:rPr lang="ro-RO" dirty="0"/>
              <a:t>se obţine din G eliminând nişte vârfuri şi păstrând doar acele muchii care au ambele extremităţi în mulţimea vârfurilor rămase</a:t>
            </a:r>
            <a:r>
              <a:rPr lang="ro-RO" dirty="0" smtClean="0"/>
              <a:t>.</a:t>
            </a:r>
            <a:endParaRPr lang="ro-RO" dirty="0"/>
          </a:p>
        </p:txBody>
      </p:sp>
      <p:sp>
        <p:nvSpPr>
          <p:cNvPr id="7" name="CasetăText 6"/>
          <p:cNvSpPr txBox="1"/>
          <p:nvPr/>
        </p:nvSpPr>
        <p:spPr>
          <a:xfrm>
            <a:off x="469900" y="2620328"/>
            <a:ext cx="8140700" cy="923330"/>
          </a:xfrm>
          <a:prstGeom prst="rect">
            <a:avLst/>
          </a:prstGeom>
          <a:noFill/>
        </p:spPr>
        <p:txBody>
          <a:bodyPr wrap="square" rtlCol="0">
            <a:spAutoFit/>
          </a:bodyPr>
          <a:lstStyle/>
          <a:p>
            <a:pPr algn="l"/>
            <a:r>
              <a:rPr lang="ro-RO" b="1" dirty="0"/>
              <a:t>Exemplu:</a:t>
            </a:r>
            <a:endParaRPr lang="ro-RO" dirty="0"/>
          </a:p>
          <a:p>
            <a:pPr algn="just"/>
            <a:r>
              <a:rPr lang="ro-RO" dirty="0"/>
              <a:t>Pentru graful G=(X,U) de mai jos, construim alăturat </a:t>
            </a:r>
            <a:r>
              <a:rPr lang="ro-RO" dirty="0" smtClean="0"/>
              <a:t>subgraful G</a:t>
            </a:r>
            <a:r>
              <a:rPr lang="ro-RO" baseline="-25000" dirty="0" smtClean="0"/>
              <a:t>1</a:t>
            </a:r>
            <a:r>
              <a:rPr lang="ro-RO" dirty="0" smtClean="0"/>
              <a:t>=(Y,T), </a:t>
            </a:r>
            <a:r>
              <a:rPr lang="ro-RO" dirty="0"/>
              <a:t>obţinut prin </a:t>
            </a:r>
            <a:r>
              <a:rPr lang="ro-RO" dirty="0" smtClean="0"/>
              <a:t>eliminarea vârfurilor 5, 6, 7 şi a muchiilor incidente cu ele. </a:t>
            </a:r>
            <a:endParaRPr lang="ro-RO" dirty="0"/>
          </a:p>
        </p:txBody>
      </p:sp>
      <p:pic>
        <p:nvPicPr>
          <p:cNvPr id="11" name="Image1"/>
          <p:cNvPicPr/>
          <p:nvPr/>
        </p:nvPicPr>
        <p:blipFill>
          <a:blip r:embed="rId2"/>
          <a:stretch>
            <a:fillRect/>
          </a:stretch>
        </p:blipFill>
        <p:spPr bwMode="auto">
          <a:xfrm>
            <a:off x="838200" y="3505200"/>
            <a:ext cx="3276600" cy="2057400"/>
          </a:xfrm>
          <a:prstGeom prst="rect">
            <a:avLst/>
          </a:prstGeom>
          <a:noFill/>
          <a:ln w="9525">
            <a:noFill/>
            <a:miter lim="800000"/>
            <a:headEnd/>
            <a:tailEnd/>
          </a:ln>
        </p:spPr>
      </p:pic>
      <p:sp>
        <p:nvSpPr>
          <p:cNvPr id="8" name="CasetăText 7"/>
          <p:cNvSpPr txBox="1"/>
          <p:nvPr/>
        </p:nvSpPr>
        <p:spPr>
          <a:xfrm>
            <a:off x="685800" y="5562600"/>
            <a:ext cx="3429000" cy="1200329"/>
          </a:xfrm>
          <a:prstGeom prst="rect">
            <a:avLst/>
          </a:prstGeom>
          <a:noFill/>
        </p:spPr>
        <p:txBody>
          <a:bodyPr wrap="square" rtlCol="0">
            <a:spAutoFit/>
          </a:bodyPr>
          <a:lstStyle/>
          <a:p>
            <a:pPr algn="l"/>
            <a:r>
              <a:rPr lang="ro-RO" dirty="0"/>
              <a:t>G=(X,U)</a:t>
            </a:r>
          </a:p>
          <a:p>
            <a:pPr algn="l"/>
            <a:r>
              <a:rPr lang="ro-RO" dirty="0"/>
              <a:t>X={1, 2, 3, 4, 5, 6, 7}</a:t>
            </a:r>
          </a:p>
          <a:p>
            <a:pPr algn="l"/>
            <a:r>
              <a:rPr lang="ro-RO" dirty="0"/>
              <a:t>U ={ u</a:t>
            </a:r>
            <a:r>
              <a:rPr lang="ro-RO" baseline="-25000" dirty="0"/>
              <a:t>1</a:t>
            </a:r>
            <a:r>
              <a:rPr lang="ro-RO" dirty="0"/>
              <a:t>, u</a:t>
            </a:r>
            <a:r>
              <a:rPr lang="ro-RO" baseline="-25000" dirty="0"/>
              <a:t>2</a:t>
            </a:r>
            <a:r>
              <a:rPr lang="ro-RO" dirty="0"/>
              <a:t>, u</a:t>
            </a:r>
            <a:r>
              <a:rPr lang="ro-RO" baseline="-25000" dirty="0"/>
              <a:t>3</a:t>
            </a:r>
            <a:r>
              <a:rPr lang="ro-RO" dirty="0"/>
              <a:t>, u</a:t>
            </a:r>
            <a:r>
              <a:rPr lang="ro-RO" baseline="-25000" dirty="0"/>
              <a:t>4</a:t>
            </a:r>
            <a:r>
              <a:rPr lang="ro-RO" dirty="0"/>
              <a:t>, u</a:t>
            </a:r>
            <a:r>
              <a:rPr lang="ro-RO" baseline="-25000" dirty="0"/>
              <a:t>5</a:t>
            </a:r>
            <a:r>
              <a:rPr lang="ro-RO" dirty="0"/>
              <a:t>}</a:t>
            </a:r>
            <a:endParaRPr lang="en-US" dirty="0"/>
          </a:p>
          <a:p>
            <a:pPr algn="l"/>
            <a:endParaRPr lang="ro-RO" dirty="0"/>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3657600"/>
            <a:ext cx="3170261" cy="12490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CasetăText 9"/>
          <p:cNvSpPr txBox="1"/>
          <p:nvPr/>
        </p:nvSpPr>
        <p:spPr>
          <a:xfrm>
            <a:off x="5181600" y="5381446"/>
            <a:ext cx="3170261" cy="1200329"/>
          </a:xfrm>
          <a:prstGeom prst="rect">
            <a:avLst/>
          </a:prstGeom>
          <a:noFill/>
        </p:spPr>
        <p:txBody>
          <a:bodyPr wrap="square" rtlCol="0">
            <a:spAutoFit/>
          </a:bodyPr>
          <a:lstStyle/>
          <a:p>
            <a:pPr algn="l"/>
            <a:r>
              <a:rPr lang="ro-RO" dirty="0"/>
              <a:t>G</a:t>
            </a:r>
            <a:r>
              <a:rPr lang="ro-RO" baseline="-25000" dirty="0"/>
              <a:t>1</a:t>
            </a:r>
            <a:r>
              <a:rPr lang="ro-RO" dirty="0" smtClean="0"/>
              <a:t>=(Y,T)</a:t>
            </a:r>
            <a:endParaRPr lang="ro-RO" dirty="0"/>
          </a:p>
          <a:p>
            <a:pPr algn="l"/>
            <a:r>
              <a:rPr lang="ro-RO" dirty="0"/>
              <a:t>Y</a:t>
            </a:r>
            <a:r>
              <a:rPr lang="ro-RO" dirty="0" smtClean="0"/>
              <a:t>={</a:t>
            </a:r>
            <a:r>
              <a:rPr lang="ro-RO" dirty="0"/>
              <a:t>1, 2, 3, </a:t>
            </a:r>
            <a:r>
              <a:rPr lang="ro-RO" dirty="0" smtClean="0"/>
              <a:t>4}</a:t>
            </a:r>
            <a:endParaRPr lang="ro-RO" dirty="0"/>
          </a:p>
          <a:p>
            <a:pPr algn="l"/>
            <a:r>
              <a:rPr lang="ro-RO" dirty="0" smtClean="0"/>
              <a:t>T </a:t>
            </a:r>
            <a:r>
              <a:rPr lang="ro-RO" dirty="0"/>
              <a:t>={ u</a:t>
            </a:r>
            <a:r>
              <a:rPr lang="ro-RO" baseline="-25000" dirty="0"/>
              <a:t>1</a:t>
            </a:r>
            <a:r>
              <a:rPr lang="ro-RO" dirty="0"/>
              <a:t>, u</a:t>
            </a:r>
            <a:r>
              <a:rPr lang="ro-RO" baseline="-25000" dirty="0"/>
              <a:t>2</a:t>
            </a:r>
            <a:r>
              <a:rPr lang="ro-RO" dirty="0"/>
              <a:t>, </a:t>
            </a:r>
            <a:r>
              <a:rPr lang="ro-RO" dirty="0" smtClean="0"/>
              <a:t>u</a:t>
            </a:r>
            <a:r>
              <a:rPr lang="ro-RO" baseline="-25000" dirty="0" smtClean="0"/>
              <a:t>3</a:t>
            </a:r>
            <a:r>
              <a:rPr lang="ro-RO" dirty="0" smtClean="0"/>
              <a:t>, u</a:t>
            </a:r>
            <a:r>
              <a:rPr lang="ro-RO" baseline="-25000" dirty="0" smtClean="0"/>
              <a:t>4</a:t>
            </a:r>
            <a:r>
              <a:rPr lang="ro-RO" dirty="0" smtClean="0"/>
              <a:t>}</a:t>
            </a:r>
            <a:endParaRPr lang="en-US" dirty="0"/>
          </a:p>
          <a:p>
            <a:pPr algn="l"/>
            <a:endParaRPr lang="ro-RO" dirty="0"/>
          </a:p>
        </p:txBody>
      </p:sp>
    </p:spTree>
  </p:cSld>
  <p:clrMapOvr>
    <a:masterClrMapping/>
  </p:clrMapOvr>
  <p:transition spd="med" advClick="0" advTm="5000">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r>
              <a:rPr lang="en-US" dirty="0"/>
              <a:t>GRAFURI NEORIENTATE</a:t>
            </a:r>
            <a:r>
              <a:rPr lang="ro-RO" dirty="0"/>
              <a:t> </a:t>
            </a:r>
            <a:endParaRPr lang="en-US" dirty="0"/>
          </a:p>
        </p:txBody>
      </p:sp>
      <p:sp>
        <p:nvSpPr>
          <p:cNvPr id="6" name="Date Placeholder 3"/>
          <p:cNvSpPr txBox="1">
            <a:spLocks/>
          </p:cNvSpPr>
          <p:nvPr/>
        </p:nvSpPr>
        <p:spPr bwMode="gray">
          <a:xfrm>
            <a:off x="5638800" y="6457950"/>
            <a:ext cx="3048000" cy="247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smtClean="0">
                <a:ln>
                  <a:noFill/>
                </a:ln>
                <a:solidFill>
                  <a:srgbClr val="5F5F5F"/>
                </a:solidFill>
                <a:effectLst/>
                <a:uLnTx/>
                <a:uFillTx/>
                <a:latin typeface="+mn-lt"/>
                <a:ea typeface="+mn-ea"/>
                <a:cs typeface="+mn-cs"/>
              </a:rPr>
              <a:t>C.N.I. </a:t>
            </a:r>
            <a:r>
              <a:rPr kumimoji="0" lang="en-US" sz="1000" b="1" i="0" u="none" strike="noStrike" kern="1200" cap="none" spc="0" normalizeH="0" baseline="0" noProof="0" dirty="0" err="1" smtClean="0">
                <a:ln>
                  <a:noFill/>
                </a:ln>
                <a:solidFill>
                  <a:srgbClr val="5F5F5F"/>
                </a:solidFill>
                <a:effectLst/>
                <a:uLnTx/>
                <a:uFillTx/>
                <a:latin typeface="+mn-lt"/>
                <a:ea typeface="+mn-ea"/>
                <a:cs typeface="+mn-cs"/>
              </a:rPr>
              <a:t>Traian</a:t>
            </a:r>
            <a:r>
              <a:rPr kumimoji="0" lang="en-US" sz="1000" b="1" i="0" u="none" strike="noStrike" kern="1200" cap="none" spc="0" normalizeH="0" baseline="0" noProof="0" dirty="0" smtClean="0">
                <a:ln>
                  <a:noFill/>
                </a:ln>
                <a:solidFill>
                  <a:srgbClr val="5F5F5F"/>
                </a:solidFill>
                <a:effectLst/>
                <a:uLnTx/>
                <a:uFillTx/>
                <a:latin typeface="+mn-lt"/>
                <a:ea typeface="+mn-ea"/>
                <a:cs typeface="+mn-cs"/>
              </a:rPr>
              <a:t> </a:t>
            </a:r>
            <a:r>
              <a:rPr kumimoji="0" lang="en-US" sz="1000" b="1" i="0" u="none" strike="noStrike" kern="1200" cap="none" spc="0" normalizeH="0" baseline="0" noProof="0" dirty="0" err="1" smtClean="0">
                <a:ln>
                  <a:noFill/>
                </a:ln>
                <a:solidFill>
                  <a:srgbClr val="5F5F5F"/>
                </a:solidFill>
                <a:effectLst/>
                <a:uLnTx/>
                <a:uFillTx/>
                <a:latin typeface="+mn-lt"/>
                <a:ea typeface="+mn-ea"/>
                <a:cs typeface="+mn-cs"/>
              </a:rPr>
              <a:t>Lalescu</a:t>
            </a:r>
            <a:r>
              <a:rPr kumimoji="0" lang="en-US" sz="1000" b="1" i="0" u="none" strike="noStrike" kern="1200" cap="none" spc="0" normalizeH="0" baseline="0" noProof="0" dirty="0" smtClean="0">
                <a:ln>
                  <a:noFill/>
                </a:ln>
                <a:solidFill>
                  <a:srgbClr val="5F5F5F"/>
                </a:solidFill>
                <a:effectLst/>
                <a:uLnTx/>
                <a:uFillTx/>
                <a:latin typeface="+mn-lt"/>
                <a:ea typeface="+mn-ea"/>
                <a:cs typeface="+mn-cs"/>
              </a:rPr>
              <a:t> </a:t>
            </a:r>
            <a:r>
              <a:rPr kumimoji="0" lang="en-US" sz="1000" b="1" i="0" u="none" strike="noStrike" kern="1200" cap="none" spc="0" normalizeH="0" baseline="0" noProof="0" dirty="0" err="1" smtClean="0">
                <a:ln>
                  <a:noFill/>
                </a:ln>
                <a:solidFill>
                  <a:srgbClr val="5F5F5F"/>
                </a:solidFill>
                <a:effectLst/>
                <a:uLnTx/>
                <a:uFillTx/>
                <a:latin typeface="+mn-lt"/>
                <a:ea typeface="+mn-ea"/>
                <a:cs typeface="+mn-cs"/>
              </a:rPr>
              <a:t>Hunedoara</a:t>
            </a:r>
            <a:endParaRPr kumimoji="0" lang="en-US" sz="1000" b="1" i="0" u="none" strike="noStrike" kern="1200" cap="none" spc="0" normalizeH="0" baseline="0" noProof="0" dirty="0" smtClean="0">
              <a:ln>
                <a:noFill/>
              </a:ln>
              <a:solidFill>
                <a:srgbClr val="5F5F5F"/>
              </a:solidFill>
              <a:effectLst/>
              <a:uLnTx/>
              <a:uFillTx/>
              <a:latin typeface="+mn-lt"/>
              <a:ea typeface="+mn-ea"/>
              <a:cs typeface="+mn-cs"/>
            </a:endParaRPr>
          </a:p>
        </p:txBody>
      </p:sp>
      <p:sp>
        <p:nvSpPr>
          <p:cNvPr id="3" name="CasetăText 2"/>
          <p:cNvSpPr txBox="1"/>
          <p:nvPr/>
        </p:nvSpPr>
        <p:spPr>
          <a:xfrm>
            <a:off x="685800" y="1143000"/>
            <a:ext cx="7620000" cy="1200329"/>
          </a:xfrm>
          <a:prstGeom prst="rect">
            <a:avLst/>
          </a:prstGeom>
          <a:noFill/>
        </p:spPr>
        <p:txBody>
          <a:bodyPr wrap="square" rtlCol="0">
            <a:spAutoFit/>
          </a:bodyPr>
          <a:lstStyle/>
          <a:p>
            <a:pPr algn="just"/>
            <a:r>
              <a:rPr lang="ro-RO" b="1" dirty="0" smtClean="0"/>
              <a:t>          Definiţie</a:t>
            </a:r>
            <a:r>
              <a:rPr lang="ro-RO" b="1" dirty="0"/>
              <a:t>: </a:t>
            </a:r>
            <a:r>
              <a:rPr lang="ro-RO" dirty="0"/>
              <a:t>Fie un graf neorientat G=(X, U). Graful G se numeşte </a:t>
            </a:r>
            <a:r>
              <a:rPr lang="ro-RO" b="1" dirty="0"/>
              <a:t>complet </a:t>
            </a:r>
            <a:r>
              <a:rPr lang="ro-RO" dirty="0"/>
              <a:t>dacă oricare două noduri distincte sunt </a:t>
            </a:r>
            <a:r>
              <a:rPr lang="ro-RO" dirty="0" smtClean="0"/>
              <a:t>adiacente. Un </a:t>
            </a:r>
            <a:r>
              <a:rPr lang="ro-RO" dirty="0"/>
              <a:t>graf neorientat complet cu n noduri se notează </a:t>
            </a:r>
            <a:r>
              <a:rPr lang="ro-RO" dirty="0" err="1"/>
              <a:t>K</a:t>
            </a:r>
            <a:r>
              <a:rPr lang="ro-RO" baseline="-25000" dirty="0" err="1"/>
              <a:t>n</a:t>
            </a:r>
            <a:r>
              <a:rPr lang="ro-RO" dirty="0"/>
              <a:t>. </a:t>
            </a:r>
            <a:endParaRPr lang="ro-RO" dirty="0" smtClean="0"/>
          </a:p>
          <a:p>
            <a:pPr algn="just"/>
            <a:r>
              <a:rPr lang="en-US" b="1" dirty="0"/>
              <a:t>Ex</a:t>
            </a:r>
            <a:r>
              <a:rPr lang="en-US" b="1" dirty="0" smtClean="0"/>
              <a:t>:</a:t>
            </a:r>
            <a:r>
              <a:rPr lang="ro-RO" b="1" dirty="0" smtClean="0"/>
              <a:t> </a:t>
            </a:r>
            <a:r>
              <a:rPr lang="ro-RO" dirty="0" smtClean="0"/>
              <a:t>K</a:t>
            </a:r>
            <a:r>
              <a:rPr lang="ro-RO" baseline="-25000" dirty="0" smtClean="0"/>
              <a:t>5</a:t>
            </a:r>
            <a:endParaRPr lang="ro-RO" b="1" dirty="0"/>
          </a:p>
        </p:txBody>
      </p:sp>
      <p:pic>
        <p:nvPicPr>
          <p:cNvPr id="2093" name="Picture 4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2368729"/>
            <a:ext cx="2209800" cy="1746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asetăText 6"/>
          <p:cNvSpPr txBox="1"/>
          <p:nvPr/>
        </p:nvSpPr>
        <p:spPr>
          <a:xfrm>
            <a:off x="990600" y="4648200"/>
            <a:ext cx="7010400" cy="1477328"/>
          </a:xfrm>
          <a:prstGeom prst="rect">
            <a:avLst/>
          </a:prstGeom>
          <a:noFill/>
        </p:spPr>
        <p:txBody>
          <a:bodyPr wrap="square" rtlCol="0">
            <a:spAutoFit/>
          </a:bodyPr>
          <a:lstStyle/>
          <a:p>
            <a:pPr algn="l"/>
            <a:r>
              <a:rPr lang="ro-RO" b="1" dirty="0"/>
              <a:t>Observaţii:</a:t>
            </a:r>
          </a:p>
          <a:p>
            <a:pPr marL="285750" indent="-285750" algn="l">
              <a:buFontTx/>
              <a:buChar char="-"/>
            </a:pPr>
            <a:r>
              <a:rPr lang="ro-RO" dirty="0" smtClean="0"/>
              <a:t>un </a:t>
            </a:r>
            <a:r>
              <a:rPr lang="ro-RO" dirty="0"/>
              <a:t>graf complet cu n noduri are exact n*(n-1)/2 </a:t>
            </a:r>
            <a:r>
              <a:rPr lang="ro-RO" dirty="0" smtClean="0"/>
              <a:t>muchii</a:t>
            </a:r>
          </a:p>
          <a:p>
            <a:pPr algn="l"/>
            <a:r>
              <a:rPr lang="ro-RO" dirty="0" smtClean="0"/>
              <a:t>-   gradul fiecărui nod într-un </a:t>
            </a:r>
            <a:r>
              <a:rPr lang="ro-RO" dirty="0"/>
              <a:t>un graf complet cu n </a:t>
            </a:r>
            <a:r>
              <a:rPr lang="ro-RO" dirty="0" smtClean="0"/>
              <a:t>noduri </a:t>
            </a:r>
            <a:r>
              <a:rPr lang="ro-RO" dirty="0"/>
              <a:t>este egal</a:t>
            </a:r>
            <a:r>
              <a:rPr lang="ro-RO" dirty="0" smtClean="0"/>
              <a:t> cu n-1</a:t>
            </a:r>
            <a:endParaRPr lang="ro-RO" dirty="0"/>
          </a:p>
          <a:p>
            <a:pPr algn="l"/>
            <a:endParaRPr lang="ro-RO" dirty="0"/>
          </a:p>
        </p:txBody>
      </p:sp>
    </p:spTree>
  </p:cSld>
  <p:clrMapOvr>
    <a:masterClrMapping/>
  </p:clrMapOvr>
  <p:transition spd="med" advClick="0" advTm="5000">
    <p:wipe dir="r"/>
  </p:transition>
  <p:timing>
    <p:tnLst>
      <p:par>
        <p:cTn id="1" dur="indefinite" restart="never" nodeType="tmRoot"/>
      </p:par>
    </p:tnLst>
  </p:timing>
</p:sld>
</file>

<file path=ppt/theme/theme1.xml><?xml version="1.0" encoding="utf-8"?>
<a:theme xmlns:a="http://schemas.openxmlformats.org/drawingml/2006/main" name="230TGp_report_light">
  <a:themeElements>
    <a:clrScheme name="04 1">
      <a:dk1>
        <a:srgbClr val="003366"/>
      </a:dk1>
      <a:lt1>
        <a:srgbClr val="FFFFFF"/>
      </a:lt1>
      <a:dk2>
        <a:srgbClr val="3EB1CC"/>
      </a:dk2>
      <a:lt2>
        <a:srgbClr val="DDDDDD"/>
      </a:lt2>
      <a:accent1>
        <a:srgbClr val="438ACB"/>
      </a:accent1>
      <a:accent2>
        <a:srgbClr val="77AE26"/>
      </a:accent2>
      <a:accent3>
        <a:srgbClr val="FFFFFF"/>
      </a:accent3>
      <a:accent4>
        <a:srgbClr val="002A56"/>
      </a:accent4>
      <a:accent5>
        <a:srgbClr val="B0C4E2"/>
      </a:accent5>
      <a:accent6>
        <a:srgbClr val="6B9D21"/>
      </a:accent6>
      <a:hlink>
        <a:srgbClr val="6E815B"/>
      </a:hlink>
      <a:folHlink>
        <a:srgbClr val="76A0CA"/>
      </a:folHlink>
    </a:clrScheme>
    <a:fontScheme name="04">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04 1">
        <a:dk1>
          <a:srgbClr val="003366"/>
        </a:dk1>
        <a:lt1>
          <a:srgbClr val="FFFFFF"/>
        </a:lt1>
        <a:dk2>
          <a:srgbClr val="3EB1CC"/>
        </a:dk2>
        <a:lt2>
          <a:srgbClr val="DDDDDD"/>
        </a:lt2>
        <a:accent1>
          <a:srgbClr val="438ACB"/>
        </a:accent1>
        <a:accent2>
          <a:srgbClr val="77AE26"/>
        </a:accent2>
        <a:accent3>
          <a:srgbClr val="FFFFFF"/>
        </a:accent3>
        <a:accent4>
          <a:srgbClr val="002A56"/>
        </a:accent4>
        <a:accent5>
          <a:srgbClr val="B0C4E2"/>
        </a:accent5>
        <a:accent6>
          <a:srgbClr val="6B9D21"/>
        </a:accent6>
        <a:hlink>
          <a:srgbClr val="6E815B"/>
        </a:hlink>
        <a:folHlink>
          <a:srgbClr val="76A0CA"/>
        </a:folHlink>
      </a:clrScheme>
      <a:clrMap bg1="lt1" tx1="dk1" bg2="lt2" tx2="dk2" accent1="accent1" accent2="accent2" accent3="accent3" accent4="accent4" accent5="accent5" accent6="accent6" hlink="hlink" folHlink="folHlink"/>
    </a:extraClrScheme>
    <a:extraClrScheme>
      <a:clrScheme name="04 2">
        <a:dk1>
          <a:srgbClr val="30311D"/>
        </a:dk1>
        <a:lt1>
          <a:srgbClr val="FFFFFF"/>
        </a:lt1>
        <a:dk2>
          <a:srgbClr val="D59D81"/>
        </a:dk2>
        <a:lt2>
          <a:srgbClr val="DDDDDD"/>
        </a:lt2>
        <a:accent1>
          <a:srgbClr val="617CD3"/>
        </a:accent1>
        <a:accent2>
          <a:srgbClr val="93B75F"/>
        </a:accent2>
        <a:accent3>
          <a:srgbClr val="FFFFFF"/>
        </a:accent3>
        <a:accent4>
          <a:srgbClr val="272817"/>
        </a:accent4>
        <a:accent5>
          <a:srgbClr val="B7BFE6"/>
        </a:accent5>
        <a:accent6>
          <a:srgbClr val="85A655"/>
        </a:accent6>
        <a:hlink>
          <a:srgbClr val="557B97"/>
        </a:hlink>
        <a:folHlink>
          <a:srgbClr val="9778B4"/>
        </a:folHlink>
      </a:clrScheme>
      <a:clrMap bg1="lt1" tx1="dk1" bg2="lt2" tx2="dk2" accent1="accent1" accent2="accent2" accent3="accent3" accent4="accent4" accent5="accent5" accent6="accent6" hlink="hlink" folHlink="folHlink"/>
    </a:extraClrScheme>
    <a:extraClrScheme>
      <a:clrScheme name="04 3">
        <a:dk1>
          <a:srgbClr val="000066"/>
        </a:dk1>
        <a:lt1>
          <a:srgbClr val="FFFFFF"/>
        </a:lt1>
        <a:dk2>
          <a:srgbClr val="0D5597"/>
        </a:dk2>
        <a:lt2>
          <a:srgbClr val="DDDDDD"/>
        </a:lt2>
        <a:accent1>
          <a:srgbClr val="428E71"/>
        </a:accent1>
        <a:accent2>
          <a:srgbClr val="3F90BD"/>
        </a:accent2>
        <a:accent3>
          <a:srgbClr val="FFFFFF"/>
        </a:accent3>
        <a:accent4>
          <a:srgbClr val="000056"/>
        </a:accent4>
        <a:accent5>
          <a:srgbClr val="B0C6BB"/>
        </a:accent5>
        <a:accent6>
          <a:srgbClr val="3882AB"/>
        </a:accent6>
        <a:hlink>
          <a:srgbClr val="7D7E89"/>
        </a:hlink>
        <a:folHlink>
          <a:srgbClr val="8AC4C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ă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789</TotalTime>
  <Words>1493</Words>
  <Application>Microsoft Office PowerPoint</Application>
  <PresentationFormat>Expunere pe ecran (4:3)</PresentationFormat>
  <Paragraphs>203</Paragraphs>
  <Slides>19</Slides>
  <Notes>0</Notes>
  <HiddenSlides>0</HiddenSlides>
  <MMClips>0</MMClips>
  <ScaleCrop>false</ScaleCrop>
  <HeadingPairs>
    <vt:vector size="4" baseType="variant">
      <vt:variant>
        <vt:lpstr>Temă</vt:lpstr>
      </vt:variant>
      <vt:variant>
        <vt:i4>1</vt:i4>
      </vt:variant>
      <vt:variant>
        <vt:lpstr>Titluri diapozitive</vt:lpstr>
      </vt:variant>
      <vt:variant>
        <vt:i4>19</vt:i4>
      </vt:variant>
    </vt:vector>
  </HeadingPairs>
  <TitlesOfParts>
    <vt:vector size="20" baseType="lpstr">
      <vt:lpstr>230TGp_report_light</vt:lpstr>
      <vt:lpstr>Colegiul Naţional de Informatică “ Traian Lalescu” Hunedoara</vt:lpstr>
      <vt:lpstr>GRAFURI NEORIENTATE - cuprins</vt:lpstr>
      <vt:lpstr>GRAFURI NEORIENTATE</vt:lpstr>
      <vt:lpstr>GRAFURI NEORIENTATE</vt:lpstr>
      <vt:lpstr>GRAFURI NEORIENTATE</vt:lpstr>
      <vt:lpstr>GRAFURI NEORIENTATE</vt:lpstr>
      <vt:lpstr>GRAFURI NEORIENTATE </vt:lpstr>
      <vt:lpstr>GRAFURI NEORIENTATE </vt:lpstr>
      <vt:lpstr>GRAFURI NEORIENTATE </vt:lpstr>
      <vt:lpstr>GRAFURI NEORIENTATE </vt:lpstr>
      <vt:lpstr>GRAFURI NEORIENTATE </vt:lpstr>
      <vt:lpstr>GRAFURI NEORIENTATE </vt:lpstr>
      <vt:lpstr>GRAFURI NEORIENTATE -ARBORI</vt:lpstr>
      <vt:lpstr>GRAFURI NEORIENTATE -ARBORI</vt:lpstr>
      <vt:lpstr>GRAFURI NEORIENTATE -ARBORI</vt:lpstr>
      <vt:lpstr>GRAFURI NEORIENTATE -ARBORI</vt:lpstr>
      <vt:lpstr>GRAFURI NEORIENTATE -ARBORI</vt:lpstr>
      <vt:lpstr>GRAFURI NEORIENTATE -ARBORI</vt:lpstr>
      <vt:lpstr>Prezentare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C.N.I. Traian Lalescu</dc:title>
  <dc:creator>vlx</dc:creator>
  <cp:lastModifiedBy>m</cp:lastModifiedBy>
  <cp:revision>108</cp:revision>
  <dcterms:created xsi:type="dcterms:W3CDTF">2011-05-06T07:44:48Z</dcterms:created>
  <dcterms:modified xsi:type="dcterms:W3CDTF">2017-11-26T18:58:16Z</dcterms:modified>
</cp:coreProperties>
</file>